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0"/>
  </p:notesMasterIdLst>
  <p:sldIdLst>
    <p:sldId id="311" r:id="rId3"/>
    <p:sldId id="312" r:id="rId4"/>
    <p:sldId id="313" r:id="rId5"/>
    <p:sldId id="314" r:id="rId6"/>
    <p:sldId id="315" r:id="rId7"/>
    <p:sldId id="316" r:id="rId8"/>
    <p:sldId id="317" r:id="rId9"/>
    <p:sldId id="318" r:id="rId10"/>
    <p:sldId id="319" r:id="rId11"/>
    <p:sldId id="320" r:id="rId12"/>
    <p:sldId id="321" r:id="rId13"/>
    <p:sldId id="267" r:id="rId14"/>
    <p:sldId id="262" r:id="rId15"/>
    <p:sldId id="263" r:id="rId16"/>
    <p:sldId id="309" r:id="rId17"/>
    <p:sldId id="310" r:id="rId18"/>
    <p:sldId id="308" r:id="rId19"/>
  </p:sldIdLst>
  <p:sldSz cx="9144000" cy="5143500" type="screen16x9"/>
  <p:notesSz cx="6858000" cy="9144000"/>
  <p:embeddedFontLst>
    <p:embeddedFont>
      <p:font typeface="Proxima Nova" panose="020B0604020202020204" charset="0"/>
      <p:regular r:id="rId21"/>
      <p:bold r:id="rId22"/>
      <p:italic r:id="rId23"/>
      <p:boldItalic r:id="rId24"/>
    </p:embeddedFont>
    <p:embeddedFont>
      <p:font typeface="Fira Sans Extra Condensed Medium" panose="020B060402020202020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Lato" panose="020F0502020204030203"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Proxima Nova Semibold" panose="020B0604020202020204" charset="0"/>
      <p:regular r:id="rId41"/>
      <p:bold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14FC75-FBAA-4E16-9178-3F9C18DD41D2}">
  <a:tblStyle styleId="{5E14FC75-FBAA-4E16-9178-3F9C18DD41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0" d="100"/>
          <a:sy n="90" d="100"/>
        </p:scale>
        <p:origin x="6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onkeylearn.com/machine-learn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57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739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9fa940987_1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9fa940987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9469d1f4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9469d1f4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9fa94098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a9fa94098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9fa94098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a9fa94098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53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9fa94098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a9fa94098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13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3"/>
        <p:cNvGrpSpPr/>
        <p:nvPr/>
      </p:nvGrpSpPr>
      <p:grpSpPr>
        <a:xfrm>
          <a:off x="0" y="0"/>
          <a:ext cx="0" cy="0"/>
          <a:chOff x="0" y="0"/>
          <a:chExt cx="0" cy="0"/>
        </a:xfrm>
      </p:grpSpPr>
      <p:sp>
        <p:nvSpPr>
          <p:cNvPr id="11064" name="Google Shape;11064;ga9469d1f40_2_10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5" name="Google Shape;11065;ga9469d1f40_2_10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9469d1f4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9469d1f4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51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a9469d1f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a9469d1f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0" i="0" dirty="0">
                <a:solidFill>
                  <a:srgbClr val="2B3E51"/>
                </a:solidFill>
                <a:effectLst/>
                <a:latin typeface="Open Sans" panose="020B0606030504020204" pitchFamily="34" charset="0"/>
              </a:rPr>
              <a:t>C’est une sous-tâche essentielle du traitement du langage naturel (NLP) et c’est la force motrice derrière les outils </a:t>
            </a:r>
            <a:r>
              <a:rPr lang="fr-FR" b="0" i="0" u="none" strike="noStrike" dirty="0">
                <a:solidFill>
                  <a:srgbClr val="008BFF"/>
                </a:solidFill>
                <a:effectLst/>
                <a:latin typeface="Open Sans" panose="020B0606030504020204" pitchFamily="34" charset="0"/>
                <a:hlinkClick r:id="rId3"/>
              </a:rPr>
              <a:t>d’apprentissage automatique</a:t>
            </a:r>
            <a:r>
              <a:rPr lang="fr-FR" b="0" i="0" dirty="0">
                <a:solidFill>
                  <a:srgbClr val="2B3E51"/>
                </a:solidFill>
                <a:effectLst/>
                <a:latin typeface="Open Sans" panose="020B0606030504020204" pitchFamily="34" charset="0"/>
              </a:rPr>
              <a:t> tels que les chatbots, les moteurs de recherche et l’analyse de </a:t>
            </a:r>
            <a:r>
              <a:rPr lang="fr-FR" b="0" i="0">
                <a:solidFill>
                  <a:srgbClr val="2B3E51"/>
                </a:solidFill>
                <a:effectLst/>
                <a:latin typeface="Open Sans" panose="020B0606030504020204" pitchFamily="34" charset="0"/>
              </a:rPr>
              <a:t>texte.</a:t>
            </a:r>
            <a:endParaRPr lang="fr-FR" b="0" i="0" dirty="0">
              <a:solidFill>
                <a:srgbClr val="2B3E51"/>
              </a:solidFill>
              <a:effectLst/>
              <a:latin typeface="Open Sans" panose="020B0606030504020204" pitchFamily="34" charset="0"/>
            </a:endParaRPr>
          </a:p>
        </p:txBody>
      </p:sp>
    </p:spTree>
    <p:extLst>
      <p:ext uri="{BB962C8B-B14F-4D97-AF65-F5344CB8AC3E}">
        <p14:creationId xmlns:p14="http://schemas.microsoft.com/office/powerpoint/2010/main" val="67027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dirty="0"/>
              <a:t>La notion de “sens” est centrale, lorsque l’on fait référence à la sémantique. </a:t>
            </a:r>
          </a:p>
          <a:p>
            <a:endParaRPr lang="fr-FR" b="0" i="0" dirty="0">
              <a:solidFill>
                <a:srgbClr val="000000"/>
              </a:solidFill>
              <a:effectLst/>
              <a:latin typeface="Chromatica"/>
            </a:endParaRPr>
          </a:p>
          <a:p>
            <a:r>
              <a:rPr lang="fr-FR" b="0" i="0" dirty="0">
                <a:solidFill>
                  <a:srgbClr val="000000"/>
                </a:solidFill>
                <a:effectLst/>
                <a:latin typeface="Chromatica"/>
              </a:rPr>
              <a:t>Il est possible de connaître la bonne signification d'un mot uniquement en sachant bien analyser le contexte de communication.</a:t>
            </a:r>
          </a:p>
          <a:p>
            <a:endParaRPr lang="fr-FR" dirty="0"/>
          </a:p>
          <a:p>
            <a:r>
              <a:rPr lang="fr-FR" b="0" i="0" dirty="0">
                <a:solidFill>
                  <a:srgbClr val="3E4462"/>
                </a:solidFill>
                <a:effectLst/>
                <a:latin typeface="Gilroy-Medium"/>
              </a:rPr>
              <a:t>Pour l’humain, rien de plus simple : reconnaître le sens d’une phrase grâce à sa ponctuation ou l’intonation utilisée pour la prononcer est un jeu d’enfant. Mais pour les machines, le challenge est de taille. Et c’est là que les outils d’analyse sémantique sont particulièrement utiles.</a:t>
            </a:r>
            <a:endParaRPr lang="fr-FR" dirty="0"/>
          </a:p>
        </p:txBody>
      </p:sp>
    </p:spTree>
    <p:extLst>
      <p:ext uri="{BB962C8B-B14F-4D97-AF65-F5344CB8AC3E}">
        <p14:creationId xmlns:p14="http://schemas.microsoft.com/office/powerpoint/2010/main" val="189739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9fa940987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9fa94098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a:p>
            <a:pPr marL="0" lvl="0" indent="0" algn="l" rtl="0">
              <a:spcBef>
                <a:spcPts val="0"/>
              </a:spcBef>
              <a:spcAft>
                <a:spcPts val="0"/>
              </a:spcAft>
              <a:buNone/>
            </a:pPr>
            <a:r>
              <a:rPr lang="fr-FR" b="0" i="0" dirty="0">
                <a:solidFill>
                  <a:srgbClr val="222222"/>
                </a:solidFill>
                <a:effectLst/>
                <a:latin typeface="Lato" panose="020F0502020204030203" pitchFamily="34" charset="0"/>
              </a:rPr>
              <a:t>L’analyse sémantique est le processus qui consiste à trouver le sens du texte. </a:t>
            </a:r>
            <a:r>
              <a:rPr lang="fr-FR" b="0" i="0" dirty="0">
                <a:solidFill>
                  <a:srgbClr val="2B3E51"/>
                </a:solidFill>
                <a:effectLst/>
                <a:latin typeface="Open Sans" panose="020B0604020202020204" pitchFamily="34" charset="0"/>
              </a:rPr>
              <a:t>Il permet aux ordinateurs de comprendre et d’interpréter des phrases, des paragraphes ou des documents entiers, en analysant leur structure et en identifiant les relations entre des mots individuels dans un contexte particulier.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Contrairement à l’analyse syntaxique, l’enjeu n’est pas d’analyser la structure grammaticale d’une phrase… Mais les intentions, les ressentis et les émotions qui dictent le sens d’un message.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5286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9fa940987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9fa94098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a:p>
            <a:pPr marL="0" lvl="0" indent="0" algn="l" rtl="0">
              <a:spcBef>
                <a:spcPts val="0"/>
              </a:spcBef>
              <a:spcAft>
                <a:spcPts val="0"/>
              </a:spcAft>
              <a:buNone/>
            </a:pPr>
            <a:r>
              <a:rPr lang="fr-FR" b="0" i="0" dirty="0">
                <a:solidFill>
                  <a:srgbClr val="222222"/>
                </a:solidFill>
                <a:effectLst/>
                <a:latin typeface="Lato" panose="020F0502020204030203" pitchFamily="34" charset="0"/>
              </a:rPr>
              <a:t>L’analyse sémantique est le processus qui consiste à trouver le sens du texte. </a:t>
            </a:r>
            <a:r>
              <a:rPr lang="fr-FR" b="0" i="0" dirty="0">
                <a:solidFill>
                  <a:srgbClr val="2B3E51"/>
                </a:solidFill>
                <a:effectLst/>
                <a:latin typeface="Open Sans" panose="020B0604020202020204" pitchFamily="34" charset="0"/>
              </a:rPr>
              <a:t>Il permet aux ordinateurs de comprendre et d’interpréter des phrases, des paragraphes ou des documents entiers, en analysant leur structure et en identifiant les relations entre des mots individuels dans un contexte particulier.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Contrairement à l’analyse syntaxique, l’enjeu n’est pas d’analyser la structure grammaticale d’une phrase… Mais les intentions, les ressentis et les émotions qui dictent le sens d’un message.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5639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9fa940987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9fa94098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a:p>
            <a:pPr marL="0" lvl="0" indent="0" algn="l" rtl="0">
              <a:spcBef>
                <a:spcPts val="0"/>
              </a:spcBef>
              <a:spcAft>
                <a:spcPts val="0"/>
              </a:spcAft>
              <a:buNone/>
            </a:pPr>
            <a:r>
              <a:rPr lang="fr-FR" b="0" i="0" dirty="0">
                <a:solidFill>
                  <a:srgbClr val="222222"/>
                </a:solidFill>
                <a:effectLst/>
                <a:latin typeface="Lato" panose="020F0502020204030203" pitchFamily="34" charset="0"/>
              </a:rPr>
              <a:t>L’analyse sémantique est le processus qui consiste à trouver le sens du texte. </a:t>
            </a:r>
            <a:r>
              <a:rPr lang="fr-FR" b="0" i="0" dirty="0">
                <a:solidFill>
                  <a:srgbClr val="2B3E51"/>
                </a:solidFill>
                <a:effectLst/>
                <a:latin typeface="Open Sans" panose="020B0604020202020204" pitchFamily="34" charset="0"/>
              </a:rPr>
              <a:t>Il permet aux ordinateurs de comprendre et d’interpréter des phrases, des paragraphes ou des documents entiers, en analysant leur structure et en identifiant les relations entre des mots individuels dans un contexte particulier.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Contrairement à l’analyse syntaxique, l’enjeu n’est pas d’analyser la structure grammaticale d’une phrase… Mais les intentions, les ressentis et les émotions qui dictent le sens d’un message.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6879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ar-MA" b="0" i="0" dirty="0">
              <a:solidFill>
                <a:srgbClr val="3E4462"/>
              </a:solidFill>
              <a:effectLst/>
              <a:latin typeface="Gilroy-Medium"/>
            </a:endParaRPr>
          </a:p>
          <a:p>
            <a:r>
              <a:rPr lang="en-US" b="0" i="0" dirty="0" err="1">
                <a:solidFill>
                  <a:srgbClr val="3E4462"/>
                </a:solidFill>
                <a:effectLst/>
                <a:latin typeface="Gilroy-Medium"/>
              </a:rPr>
              <a:t>En</a:t>
            </a:r>
            <a:r>
              <a:rPr lang="en-US" b="0" i="0" dirty="0">
                <a:solidFill>
                  <a:srgbClr val="3E4462"/>
                </a:solidFill>
                <a:effectLst/>
                <a:latin typeface="Gilroy-Medium"/>
              </a:rPr>
              <a:t> </a:t>
            </a:r>
            <a:r>
              <a:rPr lang="en-US" b="0" i="0" dirty="0" err="1">
                <a:solidFill>
                  <a:srgbClr val="3E4462"/>
                </a:solidFill>
                <a:effectLst/>
                <a:latin typeface="Gilroy-Medium"/>
              </a:rPr>
              <a:t>va</a:t>
            </a:r>
            <a:r>
              <a:rPr lang="en-US" b="0" i="0" dirty="0">
                <a:solidFill>
                  <a:srgbClr val="3E4462"/>
                </a:solidFill>
                <a:effectLst/>
                <a:latin typeface="Gilroy-Medium"/>
              </a:rPr>
              <a:t> </a:t>
            </a:r>
            <a:r>
              <a:rPr lang="en-US" b="0" i="0" dirty="0" err="1">
                <a:solidFill>
                  <a:srgbClr val="3E4462"/>
                </a:solidFill>
                <a:effectLst/>
                <a:latin typeface="Gilroy-Medium"/>
              </a:rPr>
              <a:t>dabord</a:t>
            </a:r>
            <a:r>
              <a:rPr lang="en-US" b="0" i="0" dirty="0">
                <a:solidFill>
                  <a:srgbClr val="3E4462"/>
                </a:solidFill>
                <a:effectLst/>
                <a:latin typeface="Gilroy-Medium"/>
              </a:rPr>
              <a:t> </a:t>
            </a:r>
            <a:r>
              <a:rPr lang="en-US" b="0" i="0" dirty="0" err="1">
                <a:solidFill>
                  <a:srgbClr val="3E4462"/>
                </a:solidFill>
                <a:effectLst/>
                <a:latin typeface="Gilroy-Medium"/>
              </a:rPr>
              <a:t>jeter</a:t>
            </a:r>
            <a:r>
              <a:rPr lang="en-US" b="0" i="0" dirty="0">
                <a:solidFill>
                  <a:srgbClr val="3E4462"/>
                </a:solidFill>
                <a:effectLst/>
                <a:latin typeface="Gilroy-Medium"/>
              </a:rPr>
              <a:t> un </a:t>
            </a:r>
            <a:r>
              <a:rPr lang="en-US" b="0" i="0" dirty="0" err="1">
                <a:solidFill>
                  <a:srgbClr val="3E4462"/>
                </a:solidFill>
                <a:effectLst/>
                <a:latin typeface="Gilroy-Medium"/>
              </a:rPr>
              <a:t>cout</a:t>
            </a:r>
            <a:r>
              <a:rPr lang="en-US" b="0" i="0" dirty="0">
                <a:solidFill>
                  <a:srgbClr val="3E4462"/>
                </a:solidFill>
                <a:effectLst/>
                <a:latin typeface="Gilroy-Medium"/>
              </a:rPr>
              <a:t> </a:t>
            </a:r>
            <a:r>
              <a:rPr lang="en-US" b="0" i="0" dirty="0" err="1">
                <a:solidFill>
                  <a:srgbClr val="3E4462"/>
                </a:solidFill>
                <a:effectLst/>
                <a:latin typeface="Gilroy-Medium"/>
              </a:rPr>
              <a:t>deulle</a:t>
            </a:r>
            <a:r>
              <a:rPr lang="en-US" b="0" i="0" dirty="0">
                <a:solidFill>
                  <a:srgbClr val="3E4462"/>
                </a:solidFill>
                <a:effectLst/>
                <a:latin typeface="Gilroy-Medium"/>
              </a:rPr>
              <a:t> sur la difference entre </a:t>
            </a:r>
            <a:r>
              <a:rPr lang="en-US" b="0" i="0" dirty="0" err="1">
                <a:solidFill>
                  <a:srgbClr val="3E4462"/>
                </a:solidFill>
                <a:effectLst/>
                <a:latin typeface="Gilroy-Medium"/>
              </a:rPr>
              <a:t>c’est</a:t>
            </a:r>
            <a:r>
              <a:rPr lang="en-US" b="0" i="0" dirty="0">
                <a:solidFill>
                  <a:srgbClr val="3E4462"/>
                </a:solidFill>
                <a:effectLst/>
                <a:latin typeface="Gilroy-Medium"/>
              </a:rPr>
              <a:t> deux pour ne pas les </a:t>
            </a:r>
            <a:r>
              <a:rPr lang="en-US" b="0" i="0" dirty="0" err="1">
                <a:solidFill>
                  <a:srgbClr val="3E4462"/>
                </a:solidFill>
                <a:effectLst/>
                <a:latin typeface="Gilroy-Medium"/>
              </a:rPr>
              <a:t>confedre</a:t>
            </a:r>
            <a:r>
              <a:rPr lang="en-US" b="0" i="0" dirty="0">
                <a:solidFill>
                  <a:srgbClr val="3E4462"/>
                </a:solidFill>
                <a:effectLst/>
                <a:latin typeface="Gilroy-Medium"/>
              </a:rPr>
              <a:t> les deux </a:t>
            </a:r>
          </a:p>
          <a:p>
            <a:endParaRPr lang="ar-MA" b="0" i="0" dirty="0">
              <a:solidFill>
                <a:srgbClr val="3E4462"/>
              </a:solidFill>
              <a:effectLst/>
              <a:latin typeface="Gilroy-Medium"/>
            </a:endParaRPr>
          </a:p>
          <a:p>
            <a:r>
              <a:rPr lang="fr-FR" b="0" i="0" dirty="0">
                <a:solidFill>
                  <a:srgbClr val="3E4462"/>
                </a:solidFill>
                <a:effectLst/>
                <a:latin typeface="Gilroy-Medium"/>
              </a:rPr>
              <a:t>Le faite de détecter tous les éléments subjectifs, présents lors d’un échange : prise de position, sentiment positif, insatisfaction, impatience… Tous ces éléments nourrissent le processus d’analyse sémantique</a:t>
            </a:r>
            <a:endParaRPr lang="fr-FR" dirty="0"/>
          </a:p>
        </p:txBody>
      </p:sp>
    </p:spTree>
    <p:extLst>
      <p:ext uri="{BB962C8B-B14F-4D97-AF65-F5344CB8AC3E}">
        <p14:creationId xmlns:p14="http://schemas.microsoft.com/office/powerpoint/2010/main" val="193637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b="0" i="0" dirty="0">
                <a:solidFill>
                  <a:srgbClr val="2B3E51"/>
                </a:solidFill>
                <a:effectLst/>
                <a:latin typeface="Open Sans" panose="020B0606030504020204" pitchFamily="34" charset="0"/>
              </a:rPr>
              <a:t> les relations entre les éléments </a:t>
            </a:r>
            <a:r>
              <a:rPr lang="fr-FR" dirty="0"/>
              <a:t>lexicaux joue</a:t>
            </a:r>
            <a:r>
              <a:rPr lang="fr-FR" b="0" i="0" dirty="0">
                <a:solidFill>
                  <a:srgbClr val="2B3E51"/>
                </a:solidFill>
                <a:effectLst/>
                <a:latin typeface="Open Sans" panose="020B0606030504020204" pitchFamily="34" charset="0"/>
              </a:rPr>
              <a:t> un rôle important dans l’analyse sémantique </a:t>
            </a:r>
            <a:endParaRPr lang="fr-FR" dirty="0"/>
          </a:p>
        </p:txBody>
      </p:sp>
    </p:spTree>
    <p:extLst>
      <p:ext uri="{BB962C8B-B14F-4D97-AF65-F5344CB8AC3E}">
        <p14:creationId xmlns:p14="http://schemas.microsoft.com/office/powerpoint/2010/main" val="361908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31" name="Google Shape;31;p6"/>
          <p:cNvSpPr/>
          <p:nvPr/>
        </p:nvSpPr>
        <p:spPr>
          <a:xfrm rot="5400000">
            <a:off x="6703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94" name="Google Shape;94;p17"/>
          <p:cNvSpPr txBox="1">
            <a:spLocks noGrp="1"/>
          </p:cNvSpPr>
          <p:nvPr>
            <p:ph type="subTitle" idx="1"/>
          </p:nvPr>
        </p:nvSpPr>
        <p:spPr>
          <a:xfrm>
            <a:off x="788100" y="23904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95" name="Google Shape;95;p17"/>
          <p:cNvSpPr txBox="1">
            <a:spLocks noGrp="1"/>
          </p:cNvSpPr>
          <p:nvPr>
            <p:ph type="subTitle" idx="2"/>
          </p:nvPr>
        </p:nvSpPr>
        <p:spPr>
          <a:xfrm>
            <a:off x="788100" y="27658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a:p>
        </p:txBody>
      </p:sp>
      <p:sp>
        <p:nvSpPr>
          <p:cNvPr id="96" name="Google Shape;96;p17"/>
          <p:cNvSpPr txBox="1">
            <a:spLocks noGrp="1"/>
          </p:cNvSpPr>
          <p:nvPr>
            <p:ph type="subTitle" idx="3"/>
          </p:nvPr>
        </p:nvSpPr>
        <p:spPr>
          <a:xfrm>
            <a:off x="3441150" y="23904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97" name="Google Shape;97;p17"/>
          <p:cNvSpPr txBox="1">
            <a:spLocks noGrp="1"/>
          </p:cNvSpPr>
          <p:nvPr>
            <p:ph type="subTitle" idx="4"/>
          </p:nvPr>
        </p:nvSpPr>
        <p:spPr>
          <a:xfrm>
            <a:off x="3441150" y="27658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a:p>
        </p:txBody>
      </p:sp>
      <p:sp>
        <p:nvSpPr>
          <p:cNvPr id="98" name="Google Shape;98;p17"/>
          <p:cNvSpPr txBox="1">
            <a:spLocks noGrp="1"/>
          </p:cNvSpPr>
          <p:nvPr>
            <p:ph type="subTitle" idx="5"/>
          </p:nvPr>
        </p:nvSpPr>
        <p:spPr>
          <a:xfrm>
            <a:off x="6094200" y="23904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99" name="Google Shape;99;p17"/>
          <p:cNvSpPr txBox="1">
            <a:spLocks noGrp="1"/>
          </p:cNvSpPr>
          <p:nvPr>
            <p:ph type="subTitle" idx="6"/>
          </p:nvPr>
        </p:nvSpPr>
        <p:spPr>
          <a:xfrm>
            <a:off x="6094200" y="27658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1600"/>
              </a:spcBef>
              <a:spcAft>
                <a:spcPts val="0"/>
              </a:spcAft>
              <a:buNone/>
              <a:defRPr sz="1400">
                <a:solidFill>
                  <a:schemeClr val="dk1"/>
                </a:solidFill>
              </a:defRPr>
            </a:lvl2pPr>
            <a:lvl3pPr lvl="2" algn="ctr" rtl="0">
              <a:lnSpc>
                <a:spcPct val="100000"/>
              </a:lnSpc>
              <a:spcBef>
                <a:spcPts val="1600"/>
              </a:spcBef>
              <a:spcAft>
                <a:spcPts val="0"/>
              </a:spcAft>
              <a:buNone/>
              <a:defRPr sz="1400">
                <a:solidFill>
                  <a:schemeClr val="dk1"/>
                </a:solidFill>
              </a:defRPr>
            </a:lvl3pPr>
            <a:lvl4pPr lvl="3" algn="ctr" rtl="0">
              <a:lnSpc>
                <a:spcPct val="100000"/>
              </a:lnSpc>
              <a:spcBef>
                <a:spcPts val="1600"/>
              </a:spcBef>
              <a:spcAft>
                <a:spcPts val="0"/>
              </a:spcAft>
              <a:buNone/>
              <a:defRPr sz="1400">
                <a:solidFill>
                  <a:schemeClr val="dk1"/>
                </a:solidFill>
              </a:defRPr>
            </a:lvl4pPr>
            <a:lvl5pPr lvl="4" algn="ctr" rtl="0">
              <a:lnSpc>
                <a:spcPct val="100000"/>
              </a:lnSpc>
              <a:spcBef>
                <a:spcPts val="1600"/>
              </a:spcBef>
              <a:spcAft>
                <a:spcPts val="0"/>
              </a:spcAft>
              <a:buNone/>
              <a:defRPr sz="1400">
                <a:solidFill>
                  <a:schemeClr val="dk1"/>
                </a:solidFill>
              </a:defRPr>
            </a:lvl5pPr>
            <a:lvl6pPr lvl="5" algn="ctr" rtl="0">
              <a:lnSpc>
                <a:spcPct val="100000"/>
              </a:lnSpc>
              <a:spcBef>
                <a:spcPts val="1600"/>
              </a:spcBef>
              <a:spcAft>
                <a:spcPts val="0"/>
              </a:spcAft>
              <a:buNone/>
              <a:defRPr sz="1400">
                <a:solidFill>
                  <a:schemeClr val="dk1"/>
                </a:solidFill>
              </a:defRPr>
            </a:lvl6pPr>
            <a:lvl7pPr lvl="6" algn="ctr" rtl="0">
              <a:lnSpc>
                <a:spcPct val="100000"/>
              </a:lnSpc>
              <a:spcBef>
                <a:spcPts val="1600"/>
              </a:spcBef>
              <a:spcAft>
                <a:spcPts val="0"/>
              </a:spcAft>
              <a:buNone/>
              <a:defRPr sz="1400">
                <a:solidFill>
                  <a:schemeClr val="dk1"/>
                </a:solidFill>
              </a:defRPr>
            </a:lvl7pPr>
            <a:lvl8pPr lvl="7" algn="ctr" rtl="0">
              <a:lnSpc>
                <a:spcPct val="100000"/>
              </a:lnSpc>
              <a:spcBef>
                <a:spcPts val="1600"/>
              </a:spcBef>
              <a:spcAft>
                <a:spcPts val="0"/>
              </a:spcAft>
              <a:buNone/>
              <a:defRPr sz="1400">
                <a:solidFill>
                  <a:schemeClr val="dk1"/>
                </a:solidFill>
              </a:defRPr>
            </a:lvl8pPr>
            <a:lvl9pPr lvl="8" algn="ctr" rtl="0">
              <a:lnSpc>
                <a:spcPct val="100000"/>
              </a:lnSpc>
              <a:spcBef>
                <a:spcPts val="1600"/>
              </a:spcBef>
              <a:spcAft>
                <a:spcPts val="1600"/>
              </a:spcAft>
              <a:buNone/>
              <a:defRPr sz="1400">
                <a:solidFill>
                  <a:schemeClr val="dk1"/>
                </a:solidFill>
              </a:defRPr>
            </a:lvl9pPr>
          </a:lstStyle>
          <a:p>
            <a:endParaRPr/>
          </a:p>
        </p:txBody>
      </p:sp>
      <p:sp>
        <p:nvSpPr>
          <p:cNvPr id="100" name="Google Shape;100;p17"/>
          <p:cNvSpPr/>
          <p:nvPr/>
        </p:nvSpPr>
        <p:spPr>
          <a:xfrm flipH="1">
            <a:off x="457200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flipH="1">
            <a:off x="5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43858" y="1172225"/>
            <a:ext cx="6770700" cy="20526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643852" y="3261775"/>
            <a:ext cx="6770700" cy="557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06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63" name="Google Shape;63;p14"/>
          <p:cNvSpPr txBox="1">
            <a:spLocks noGrp="1"/>
          </p:cNvSpPr>
          <p:nvPr>
            <p:ph type="ctrTitle" idx="2"/>
          </p:nvPr>
        </p:nvSpPr>
        <p:spPr>
          <a:xfrm>
            <a:off x="2310350" y="1446813"/>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64" name="Google Shape;64;p14"/>
          <p:cNvSpPr txBox="1">
            <a:spLocks noGrp="1"/>
          </p:cNvSpPr>
          <p:nvPr>
            <p:ph type="title" idx="3" hasCustomPrompt="1"/>
          </p:nvPr>
        </p:nvSpPr>
        <p:spPr>
          <a:xfrm>
            <a:off x="717800" y="1521025"/>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a:spLocks noGrp="1"/>
          </p:cNvSpPr>
          <p:nvPr>
            <p:ph type="subTitle" idx="1"/>
          </p:nvPr>
        </p:nvSpPr>
        <p:spPr>
          <a:xfrm>
            <a:off x="2310350" y="1858875"/>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66" name="Google Shape;66;p14"/>
          <p:cNvSpPr txBox="1">
            <a:spLocks noGrp="1"/>
          </p:cNvSpPr>
          <p:nvPr>
            <p:ph type="ctrTitle" idx="4"/>
          </p:nvPr>
        </p:nvSpPr>
        <p:spPr>
          <a:xfrm>
            <a:off x="6233050" y="1446813"/>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67" name="Google Shape;67;p14"/>
          <p:cNvSpPr txBox="1">
            <a:spLocks noGrp="1"/>
          </p:cNvSpPr>
          <p:nvPr>
            <p:ph type="title" idx="5" hasCustomPrompt="1"/>
          </p:nvPr>
        </p:nvSpPr>
        <p:spPr>
          <a:xfrm>
            <a:off x="4686400" y="1521025"/>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a:spLocks noGrp="1"/>
          </p:cNvSpPr>
          <p:nvPr>
            <p:ph type="subTitle" idx="6"/>
          </p:nvPr>
        </p:nvSpPr>
        <p:spPr>
          <a:xfrm>
            <a:off x="6275800" y="1858878"/>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69" name="Google Shape;69;p14"/>
          <p:cNvSpPr txBox="1">
            <a:spLocks noGrp="1"/>
          </p:cNvSpPr>
          <p:nvPr>
            <p:ph type="ctrTitle" idx="7"/>
          </p:nvPr>
        </p:nvSpPr>
        <p:spPr>
          <a:xfrm>
            <a:off x="2310350" y="2868777"/>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70" name="Google Shape;70;p14"/>
          <p:cNvSpPr txBox="1">
            <a:spLocks noGrp="1"/>
          </p:cNvSpPr>
          <p:nvPr>
            <p:ph type="title" idx="8" hasCustomPrompt="1"/>
          </p:nvPr>
        </p:nvSpPr>
        <p:spPr>
          <a:xfrm>
            <a:off x="717800" y="2960450"/>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a:spLocks noGrp="1"/>
          </p:cNvSpPr>
          <p:nvPr>
            <p:ph type="subTitle" idx="9"/>
          </p:nvPr>
        </p:nvSpPr>
        <p:spPr>
          <a:xfrm>
            <a:off x="2310350" y="3298325"/>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2" name="Google Shape;72;p14"/>
          <p:cNvSpPr txBox="1">
            <a:spLocks noGrp="1"/>
          </p:cNvSpPr>
          <p:nvPr>
            <p:ph type="ctrTitle" idx="13"/>
          </p:nvPr>
        </p:nvSpPr>
        <p:spPr>
          <a:xfrm>
            <a:off x="6275650" y="2868775"/>
            <a:ext cx="2150400" cy="384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73" name="Google Shape;73;p14"/>
          <p:cNvSpPr txBox="1">
            <a:spLocks noGrp="1"/>
          </p:cNvSpPr>
          <p:nvPr>
            <p:ph type="title" idx="14" hasCustomPrompt="1"/>
          </p:nvPr>
        </p:nvSpPr>
        <p:spPr>
          <a:xfrm>
            <a:off x="4686400" y="2960450"/>
            <a:ext cx="1493400" cy="941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7000">
                <a:solidFill>
                  <a:srgbClr val="4A8CFF"/>
                </a:solidFill>
              </a:defRPr>
            </a:lvl1pPr>
            <a:lvl2pPr lvl="1"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a:spLocks noGrp="1"/>
          </p:cNvSpPr>
          <p:nvPr>
            <p:ph type="subTitle" idx="15"/>
          </p:nvPr>
        </p:nvSpPr>
        <p:spPr>
          <a:xfrm>
            <a:off x="6275800" y="3298325"/>
            <a:ext cx="2150400" cy="76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5" name="Google Shape;75;p14"/>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01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968425" y="2227050"/>
            <a:ext cx="44625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3968275" y="3045375"/>
            <a:ext cx="4462500" cy="6780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 name="Google Shape;15;p3"/>
          <p:cNvSpPr txBox="1">
            <a:spLocks noGrp="1"/>
          </p:cNvSpPr>
          <p:nvPr>
            <p:ph type="title" idx="2" hasCustomPrompt="1"/>
          </p:nvPr>
        </p:nvSpPr>
        <p:spPr>
          <a:xfrm>
            <a:off x="3968350" y="1262325"/>
            <a:ext cx="4462500" cy="11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7200">
                <a:solidFill>
                  <a:schemeClr val="dk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 name="Google Shape;16;p3"/>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07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984975" y="1495800"/>
            <a:ext cx="4055400" cy="723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8" name="Google Shape;128;p20"/>
          <p:cNvSpPr txBox="1">
            <a:spLocks noGrp="1"/>
          </p:cNvSpPr>
          <p:nvPr>
            <p:ph type="subTitle" idx="1"/>
          </p:nvPr>
        </p:nvSpPr>
        <p:spPr>
          <a:xfrm>
            <a:off x="3994375" y="2142600"/>
            <a:ext cx="4055400" cy="15051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4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9" name="Google Shape;129;p20"/>
          <p:cNvSpPr/>
          <p:nvPr/>
        </p:nvSpPr>
        <p:spPr>
          <a:xfrm rot="10800000" flipH="1">
            <a:off x="0" y="2571825"/>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rot="10800000" flipH="1">
            <a:off x="1219200" y="1247175"/>
            <a:ext cx="1216200" cy="1324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42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713225" y="1412150"/>
            <a:ext cx="7717500" cy="1657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2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713400" y="3069625"/>
            <a:ext cx="7717500" cy="6615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400">
                <a:solidFill>
                  <a:schemeClr val="dk1"/>
                </a:solidFill>
              </a:defRPr>
            </a:lvl1pPr>
            <a:lvl2pPr marL="914400" lvl="1" indent="-317500" algn="ctr">
              <a:spcBef>
                <a:spcPts val="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3" name="Google Shape;53;p11"/>
          <p:cNvSpPr/>
          <p:nvPr/>
        </p:nvSpPr>
        <p:spPr>
          <a:xfrm rot="10800000" flipH="1">
            <a:off x="0" y="257175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p:nvPr/>
        </p:nvSpPr>
        <p:spPr>
          <a:xfrm rot="10800000" flipH="1">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62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717800" y="383175"/>
            <a:ext cx="7708200" cy="93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140" name="Google Shape;140;p23"/>
          <p:cNvSpPr/>
          <p:nvPr/>
        </p:nvSpPr>
        <p:spPr>
          <a:xfrm flipH="1">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flipH="1">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358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8" r:id="rId2"/>
    <p:sldLayoutId id="2147483663" r:id="rId3"/>
    <p:sldLayoutId id="2147483677" r:id="rId4"/>
    <p:sldLayoutId id="2147483678" r:id="rId5"/>
    <p:sldLayoutId id="2147483679"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79" name="Google Shape;179;p2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ctrTitle"/>
          </p:nvPr>
        </p:nvSpPr>
        <p:spPr>
          <a:xfrm>
            <a:off x="1643858" y="1172225"/>
            <a:ext cx="6770700" cy="2052600"/>
          </a:xfrm>
          <a:prstGeom prst="rect">
            <a:avLst/>
          </a:prstGeom>
        </p:spPr>
        <p:txBody>
          <a:bodyPr spcFirstLastPara="1" wrap="square" lIns="91425" tIns="91425" rIns="91425" bIns="91425" anchor="b" anchorCtr="0">
            <a:noAutofit/>
          </a:bodyPr>
          <a:lstStyle/>
          <a:p>
            <a:pPr lvl="0"/>
            <a:r>
              <a:rPr lang="en-US" sz="2800" dirty="0">
                <a:solidFill>
                  <a:schemeClr val="accent1"/>
                </a:solidFill>
              </a:rPr>
              <a:t>Arabic Dialect Identification, Topic Classification and Sentiment Analysis using </a:t>
            </a:r>
            <a:r>
              <a:rPr lang="fr-FR" sz="2800" dirty="0" smtClean="0">
                <a:solidFill>
                  <a:srgbClr val="4A8CFF"/>
                </a:solidFill>
              </a:rPr>
              <a:t>BERT </a:t>
            </a:r>
            <a:r>
              <a:rPr lang="fr-FR" sz="2800" dirty="0">
                <a:solidFill>
                  <a:srgbClr val="4A8CFF"/>
                </a:solidFill>
              </a:rPr>
              <a:t>Fine-</a:t>
            </a:r>
            <a:r>
              <a:rPr lang="fr-FR" sz="2800" dirty="0" err="1">
                <a:solidFill>
                  <a:srgbClr val="4A8CFF"/>
                </a:solidFill>
              </a:rPr>
              <a:t>Tuning</a:t>
            </a:r>
            <a:endParaRPr sz="2800" dirty="0">
              <a:solidFill>
                <a:srgbClr val="4A8CFF"/>
              </a:solidFill>
            </a:endParaRPr>
          </a:p>
        </p:txBody>
      </p:sp>
      <p:sp>
        <p:nvSpPr>
          <p:cNvPr id="186" name="Google Shape;186;p30"/>
          <p:cNvSpPr txBox="1">
            <a:spLocks noGrp="1"/>
          </p:cNvSpPr>
          <p:nvPr>
            <p:ph type="subTitle" idx="1"/>
          </p:nvPr>
        </p:nvSpPr>
        <p:spPr>
          <a:xfrm>
            <a:off x="4579088" y="3513235"/>
            <a:ext cx="3835470" cy="9368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smtClean="0"/>
              <a:t>Réalisé par : </a:t>
            </a:r>
            <a:r>
              <a:rPr lang="fr-FR" sz="1400" b="1" dirty="0" smtClean="0"/>
              <a:t>	Youness Hourri</a:t>
            </a:r>
          </a:p>
          <a:p>
            <a:pPr marL="0" lvl="0" indent="0" algn="l" rtl="0">
              <a:spcBef>
                <a:spcPts val="0"/>
              </a:spcBef>
              <a:spcAft>
                <a:spcPts val="0"/>
              </a:spcAft>
              <a:buNone/>
            </a:pPr>
            <a:r>
              <a:rPr lang="fr-FR" sz="1400" b="1" dirty="0" smtClean="0"/>
              <a:t>		El Mokhtar </a:t>
            </a:r>
            <a:r>
              <a:rPr lang="fr-FR" sz="1400" b="1" dirty="0" err="1" smtClean="0"/>
              <a:t>Hribach</a:t>
            </a:r>
            <a:endParaRPr lang="fr-FR" sz="1400" b="1" dirty="0"/>
          </a:p>
        </p:txBody>
      </p:sp>
      <p:graphicFrame>
        <p:nvGraphicFramePr>
          <p:cNvPr id="2" name="Table 1"/>
          <p:cNvGraphicFramePr>
            <a:graphicFrameLocks noGrp="1"/>
          </p:cNvGraphicFramePr>
          <p:nvPr>
            <p:extLst/>
          </p:nvPr>
        </p:nvGraphicFramePr>
        <p:xfrm>
          <a:off x="2123355" y="500331"/>
          <a:ext cx="6096000" cy="1005840"/>
        </p:xfrm>
        <a:graphic>
          <a:graphicData uri="http://schemas.openxmlformats.org/drawingml/2006/table">
            <a:tbl>
              <a:tblPr firstRow="1" bandRow="1"/>
              <a:tblGrid>
                <a:gridCol w="881103">
                  <a:extLst>
                    <a:ext uri="{9D8B030D-6E8A-4147-A177-3AD203B41FA5}">
                      <a16:colId xmlns:a16="http://schemas.microsoft.com/office/drawing/2014/main" val="332187318"/>
                    </a:ext>
                  </a:extLst>
                </a:gridCol>
                <a:gridCol w="4287690">
                  <a:extLst>
                    <a:ext uri="{9D8B030D-6E8A-4147-A177-3AD203B41FA5}">
                      <a16:colId xmlns:a16="http://schemas.microsoft.com/office/drawing/2014/main" val="863951833"/>
                    </a:ext>
                  </a:extLst>
                </a:gridCol>
                <a:gridCol w="927207">
                  <a:extLst>
                    <a:ext uri="{9D8B030D-6E8A-4147-A177-3AD203B41FA5}">
                      <a16:colId xmlns:a16="http://schemas.microsoft.com/office/drawing/2014/main" val="363518462"/>
                    </a:ext>
                  </a:extLst>
                </a:gridCol>
              </a:tblGrid>
              <a:tr h="989373">
                <a:tc>
                  <a:txBody>
                    <a:bodyPr/>
                    <a:lstStyle/>
                    <a:p>
                      <a:pPr algn="ctr"/>
                      <a:endParaRPr lang="en-US" sz="1200" dirty="0">
                        <a:latin typeface="Montserrat"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lang="fr-FR" sz="1200" dirty="0" smtClean="0">
                          <a:latin typeface="Montserrat" panose="020B0604020202020204" charset="0"/>
                        </a:rPr>
                        <a:t>Université Sidi Mohammed ben Abdellah</a:t>
                      </a:r>
                    </a:p>
                    <a:p>
                      <a:pPr algn="ctr"/>
                      <a:r>
                        <a:rPr lang="fr-FR" sz="1200" dirty="0" smtClean="0">
                          <a:latin typeface="Montserrat" panose="020B0604020202020204" charset="0"/>
                        </a:rPr>
                        <a:t>Faculté des Sciences </a:t>
                      </a:r>
                      <a:r>
                        <a:rPr lang="fr-FR" sz="1200" dirty="0" err="1" smtClean="0">
                          <a:latin typeface="Montserrat" panose="020B0604020202020204" charset="0"/>
                        </a:rPr>
                        <a:t>Dhar</a:t>
                      </a:r>
                      <a:r>
                        <a:rPr lang="fr-FR" sz="1200" dirty="0" smtClean="0">
                          <a:latin typeface="Montserrat" panose="020B0604020202020204" charset="0"/>
                        </a:rPr>
                        <a:t> El </a:t>
                      </a:r>
                      <a:r>
                        <a:rPr lang="fr-FR" sz="1200" dirty="0" err="1" smtClean="0">
                          <a:latin typeface="Montserrat" panose="020B0604020202020204" charset="0"/>
                        </a:rPr>
                        <a:t>Mahraz</a:t>
                      </a:r>
                      <a:endParaRPr lang="fr-FR" sz="1200" dirty="0" smtClean="0">
                        <a:latin typeface="Montserrat" panose="020B0604020202020204" charset="0"/>
                      </a:endParaRPr>
                    </a:p>
                    <a:p>
                      <a:pPr algn="ctr"/>
                      <a:r>
                        <a:rPr lang="fr-FR" sz="1200" dirty="0" smtClean="0">
                          <a:latin typeface="Montserrat" panose="020B0604020202020204" charset="0"/>
                        </a:rPr>
                        <a:t>Département Informatique</a:t>
                      </a:r>
                    </a:p>
                    <a:p>
                      <a:pPr algn="ctr"/>
                      <a:r>
                        <a:rPr lang="fr-FR" sz="1200" dirty="0" smtClean="0">
                          <a:latin typeface="Montserrat" panose="020B0604020202020204" charset="0"/>
                        </a:rPr>
                        <a:t>Web Intelligence et Science des Données</a:t>
                      </a:r>
                    </a:p>
                    <a:p>
                      <a:pPr algn="ctr"/>
                      <a:r>
                        <a:rPr lang="fr-FR" sz="1200" dirty="0" smtClean="0">
                          <a:latin typeface="Montserrat" panose="020B0604020202020204" charset="0"/>
                        </a:rPr>
                        <a:t>Année Universitaire 2021/2022</a:t>
                      </a:r>
                      <a:endParaRPr lang="en-US" sz="1200" dirty="0">
                        <a:latin typeface="Montserrat" panose="020B0604020202020204" charset="0"/>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lang="en-US" sz="1200" dirty="0">
                        <a:latin typeface="Montserrat" panose="020B060402020202020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36513423"/>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185" y="537817"/>
            <a:ext cx="737547" cy="91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6240" y="446377"/>
            <a:ext cx="1097280" cy="1097280"/>
          </a:xfrm>
          <a:prstGeom prst="rect">
            <a:avLst/>
          </a:prstGeom>
        </p:spPr>
      </p:pic>
    </p:spTree>
    <p:extLst>
      <p:ext uri="{BB962C8B-B14F-4D97-AF65-F5344CB8AC3E}">
        <p14:creationId xmlns:p14="http://schemas.microsoft.com/office/powerpoint/2010/main" val="136900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C02E7-81D9-4B90-A6E8-417946AF91D4}"/>
              </a:ext>
            </a:extLst>
          </p:cNvPr>
          <p:cNvSpPr>
            <a:spLocks noGrp="1"/>
          </p:cNvSpPr>
          <p:nvPr>
            <p:ph type="title"/>
          </p:nvPr>
        </p:nvSpPr>
        <p:spPr/>
        <p:txBody>
          <a:bodyPr/>
          <a:lstStyle/>
          <a:p>
            <a:r>
              <a:rPr lang="fr-FR" dirty="0"/>
              <a:t>Topic Classification</a:t>
            </a:r>
          </a:p>
        </p:txBody>
      </p:sp>
      <p:pic>
        <p:nvPicPr>
          <p:cNvPr id="5" name="Picture 4">
            <a:extLst>
              <a:ext uri="{FF2B5EF4-FFF2-40B4-BE49-F238E27FC236}">
                <a16:creationId xmlns:a16="http://schemas.microsoft.com/office/drawing/2014/main" id="{2B939F56-29D0-B09F-2222-37AC21552D25}"/>
              </a:ext>
            </a:extLst>
          </p:cNvPr>
          <p:cNvPicPr>
            <a:picLocks noChangeAspect="1"/>
          </p:cNvPicPr>
          <p:nvPr/>
        </p:nvPicPr>
        <p:blipFill>
          <a:blip r:embed="rId3"/>
          <a:stretch>
            <a:fillRect/>
          </a:stretch>
        </p:blipFill>
        <p:spPr>
          <a:xfrm>
            <a:off x="1628775" y="1102179"/>
            <a:ext cx="5886450" cy="3646033"/>
          </a:xfrm>
          <a:prstGeom prst="rect">
            <a:avLst/>
          </a:prstGeom>
        </p:spPr>
      </p:pic>
      <p:sp>
        <p:nvSpPr>
          <p:cNvPr id="7" name="ZoneTexte 6">
            <a:extLst>
              <a:ext uri="{FF2B5EF4-FFF2-40B4-BE49-F238E27FC236}">
                <a16:creationId xmlns:a16="http://schemas.microsoft.com/office/drawing/2014/main" id="{36F3721A-BD1E-B6AB-B321-8C0A9D80710B}"/>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2715260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C02E7-81D9-4B90-A6E8-417946AF91D4}"/>
              </a:ext>
            </a:extLst>
          </p:cNvPr>
          <p:cNvSpPr>
            <a:spLocks noGrp="1"/>
          </p:cNvSpPr>
          <p:nvPr>
            <p:ph type="title"/>
          </p:nvPr>
        </p:nvSpPr>
        <p:spPr/>
        <p:txBody>
          <a:bodyPr/>
          <a:lstStyle/>
          <a:p>
            <a:r>
              <a:rPr lang="fr-FR" dirty="0"/>
              <a:t>Sentiment </a:t>
            </a:r>
            <a:r>
              <a:rPr lang="fr-FR" dirty="0" err="1"/>
              <a:t>Anlysis</a:t>
            </a:r>
            <a:endParaRPr lang="fr-FR" dirty="0"/>
          </a:p>
        </p:txBody>
      </p:sp>
      <p:pic>
        <p:nvPicPr>
          <p:cNvPr id="5" name="Picture 4">
            <a:extLst>
              <a:ext uri="{FF2B5EF4-FFF2-40B4-BE49-F238E27FC236}">
                <a16:creationId xmlns:a16="http://schemas.microsoft.com/office/drawing/2014/main" id="{EE0B2135-394D-DA71-68BE-AD12CC1353E6}"/>
              </a:ext>
            </a:extLst>
          </p:cNvPr>
          <p:cNvPicPr>
            <a:picLocks noChangeAspect="1"/>
          </p:cNvPicPr>
          <p:nvPr/>
        </p:nvPicPr>
        <p:blipFill>
          <a:blip r:embed="rId2"/>
          <a:stretch>
            <a:fillRect/>
          </a:stretch>
        </p:blipFill>
        <p:spPr>
          <a:xfrm>
            <a:off x="1409700" y="1045029"/>
            <a:ext cx="6324600" cy="3531733"/>
          </a:xfrm>
          <a:prstGeom prst="rect">
            <a:avLst/>
          </a:prstGeom>
        </p:spPr>
      </p:pic>
      <p:sp>
        <p:nvSpPr>
          <p:cNvPr id="7" name="ZoneTexte 6">
            <a:extLst>
              <a:ext uri="{FF2B5EF4-FFF2-40B4-BE49-F238E27FC236}">
                <a16:creationId xmlns:a16="http://schemas.microsoft.com/office/drawing/2014/main" id="{FE218557-5A8D-91BC-9B5A-3D58F58196C5}"/>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3673579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p:nvPr/>
        </p:nvSpPr>
        <p:spPr>
          <a:xfrm>
            <a:off x="5399774" y="1391525"/>
            <a:ext cx="3026400" cy="1158300"/>
          </a:xfrm>
          <a:prstGeom prst="homePlate">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1"/>
          <p:cNvSpPr/>
          <p:nvPr/>
        </p:nvSpPr>
        <p:spPr>
          <a:xfrm>
            <a:off x="3093580" y="1391525"/>
            <a:ext cx="3026400" cy="1158300"/>
          </a:xfrm>
          <a:prstGeom prst="homePlate">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1"/>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p>
            <a:pPr lvl="0"/>
            <a:r>
              <a:rPr lang="fr-FR" dirty="0" smtClean="0"/>
              <a:t>Plan </a:t>
            </a:r>
            <a:r>
              <a:rPr lang="fr-FR" dirty="0"/>
              <a:t>to </a:t>
            </a:r>
            <a:r>
              <a:rPr lang="fr-FR" dirty="0" err="1" smtClean="0"/>
              <a:t>Follow</a:t>
            </a:r>
            <a:endParaRPr dirty="0"/>
          </a:p>
        </p:txBody>
      </p:sp>
      <p:sp>
        <p:nvSpPr>
          <p:cNvPr id="331" name="Google Shape;331;p41"/>
          <p:cNvSpPr/>
          <p:nvPr/>
        </p:nvSpPr>
        <p:spPr>
          <a:xfrm>
            <a:off x="717875" y="1391525"/>
            <a:ext cx="3026400" cy="1158300"/>
          </a:xfrm>
          <a:prstGeom prst="homePlate">
            <a:avLst>
              <a:gd name="adj" fmla="val 50000"/>
            </a:avLst>
          </a:prstGeom>
          <a:solidFill>
            <a:schemeClr val="dk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1"/>
          <p:cNvSpPr txBox="1">
            <a:spLocks noGrp="1"/>
          </p:cNvSpPr>
          <p:nvPr>
            <p:ph type="subTitle" idx="4294967295"/>
          </p:nvPr>
        </p:nvSpPr>
        <p:spPr>
          <a:xfrm>
            <a:off x="1154752" y="1615440"/>
            <a:ext cx="1734900" cy="60778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smtClean="0">
                <a:solidFill>
                  <a:schemeClr val="lt1"/>
                </a:solidFill>
              </a:rPr>
              <a:t>Model Fine-Tuning</a:t>
            </a:r>
            <a:endParaRPr b="1" dirty="0">
              <a:solidFill>
                <a:schemeClr val="lt1"/>
              </a:solidFill>
            </a:endParaRPr>
          </a:p>
        </p:txBody>
      </p:sp>
      <p:sp>
        <p:nvSpPr>
          <p:cNvPr id="333" name="Google Shape;333;p41"/>
          <p:cNvSpPr txBox="1">
            <a:spLocks noGrp="1"/>
          </p:cNvSpPr>
          <p:nvPr>
            <p:ph type="subTitle" idx="4294967295"/>
          </p:nvPr>
        </p:nvSpPr>
        <p:spPr>
          <a:xfrm>
            <a:off x="3820573" y="1615440"/>
            <a:ext cx="1734900" cy="60778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dirty="0" smtClean="0">
                <a:solidFill>
                  <a:schemeClr val="lt1"/>
                </a:solidFill>
              </a:rPr>
              <a:t>Web Application</a:t>
            </a:r>
            <a:endParaRPr b="1" dirty="0">
              <a:solidFill>
                <a:schemeClr val="lt1"/>
              </a:solidFill>
            </a:endParaRPr>
          </a:p>
        </p:txBody>
      </p:sp>
      <p:sp>
        <p:nvSpPr>
          <p:cNvPr id="334" name="Google Shape;334;p41"/>
          <p:cNvSpPr txBox="1">
            <a:spLocks noGrp="1"/>
          </p:cNvSpPr>
          <p:nvPr>
            <p:ph type="subTitle" idx="4294967295"/>
          </p:nvPr>
        </p:nvSpPr>
        <p:spPr>
          <a:xfrm>
            <a:off x="6196278" y="1615440"/>
            <a:ext cx="1734900" cy="458400"/>
          </a:xfrm>
          <a:prstGeom prst="rect">
            <a:avLst/>
          </a:prstGeom>
        </p:spPr>
        <p:txBody>
          <a:bodyPr spcFirstLastPara="1" wrap="square" lIns="91425" tIns="91425" rIns="91425" bIns="91425" anchor="t" anchorCtr="0">
            <a:noAutofit/>
          </a:bodyPr>
          <a:lstStyle/>
          <a:p>
            <a:pPr marL="0" lvl="0" indent="0" algn="ctr">
              <a:spcAft>
                <a:spcPts val="1600"/>
              </a:spcAft>
              <a:buNone/>
            </a:pPr>
            <a:r>
              <a:rPr lang="fr-FR" b="1" dirty="0" err="1">
                <a:solidFill>
                  <a:schemeClr val="lt1"/>
                </a:solidFill>
              </a:rPr>
              <a:t>Results</a:t>
            </a:r>
            <a:r>
              <a:rPr lang="fr-FR" b="1" dirty="0">
                <a:solidFill>
                  <a:schemeClr val="lt1"/>
                </a:solidFill>
              </a:rPr>
              <a:t> and Discussion</a:t>
            </a:r>
            <a:endParaRPr b="1" dirty="0">
              <a:solidFill>
                <a:schemeClr val="lt1"/>
              </a:solidFill>
            </a:endParaRPr>
          </a:p>
        </p:txBody>
      </p:sp>
      <p:sp>
        <p:nvSpPr>
          <p:cNvPr id="335" name="Google Shape;335;p41"/>
          <p:cNvSpPr txBox="1">
            <a:spLocks noGrp="1"/>
          </p:cNvSpPr>
          <p:nvPr>
            <p:ph type="subTitle" idx="4294967295"/>
          </p:nvPr>
        </p:nvSpPr>
        <p:spPr>
          <a:xfrm>
            <a:off x="717875" y="2714225"/>
            <a:ext cx="2433300" cy="1666500"/>
          </a:xfrm>
          <a:prstGeom prst="rect">
            <a:avLst/>
          </a:prstGeom>
        </p:spPr>
        <p:txBody>
          <a:bodyPr spcFirstLastPara="1" wrap="square" lIns="91425" tIns="91425" rIns="91425" bIns="91425" anchor="t" anchorCtr="0">
            <a:noAutofit/>
          </a:bodyPr>
          <a:lstStyle/>
          <a:p>
            <a:pPr lvl="0" indent="-317500">
              <a:buClr>
                <a:schemeClr val="accent1"/>
              </a:buClr>
              <a:buSzPts val="1400"/>
            </a:pPr>
            <a:r>
              <a:rPr lang="fr-FR" sz="1400" dirty="0">
                <a:solidFill>
                  <a:schemeClr val="dk1"/>
                </a:solidFill>
              </a:rPr>
              <a:t>Data </a:t>
            </a:r>
            <a:r>
              <a:rPr lang="fr-FR" sz="1400" dirty="0" err="1" smtClean="0">
                <a:solidFill>
                  <a:schemeClr val="dk1"/>
                </a:solidFill>
              </a:rPr>
              <a:t>Importing</a:t>
            </a:r>
            <a:endParaRPr lang="fr-FR" sz="1400" dirty="0" smtClean="0">
              <a:solidFill>
                <a:schemeClr val="dk1"/>
              </a:solidFill>
            </a:endParaRPr>
          </a:p>
          <a:p>
            <a:pPr lvl="0" indent="-317500">
              <a:buClr>
                <a:schemeClr val="accent1"/>
              </a:buClr>
              <a:buSzPts val="1400"/>
            </a:pPr>
            <a:r>
              <a:rPr lang="fr-FR" sz="1400" dirty="0" err="1" smtClean="0">
                <a:solidFill>
                  <a:schemeClr val="dk1"/>
                </a:solidFill>
              </a:rPr>
              <a:t>Tokenization</a:t>
            </a:r>
            <a:endParaRPr lang="fr-FR" sz="1400" dirty="0" smtClean="0">
              <a:solidFill>
                <a:schemeClr val="dk1"/>
              </a:solidFill>
            </a:endParaRPr>
          </a:p>
          <a:p>
            <a:pPr lvl="0" indent="-317500">
              <a:buClr>
                <a:schemeClr val="accent1"/>
              </a:buClr>
              <a:buSzPts val="1400"/>
            </a:pPr>
            <a:r>
              <a:rPr lang="fr-FR" sz="1400" dirty="0" err="1" smtClean="0">
                <a:solidFill>
                  <a:schemeClr val="dk1"/>
                </a:solidFill>
              </a:rPr>
              <a:t>Encoding</a:t>
            </a:r>
            <a:endParaRPr lang="fr-FR" sz="1400" dirty="0" smtClean="0">
              <a:solidFill>
                <a:schemeClr val="dk1"/>
              </a:solidFill>
            </a:endParaRPr>
          </a:p>
          <a:p>
            <a:pPr lvl="0" indent="-317500">
              <a:buClr>
                <a:schemeClr val="accent1"/>
              </a:buClr>
              <a:buSzPts val="1400"/>
            </a:pPr>
            <a:r>
              <a:rPr lang="fr-FR" sz="1400" dirty="0">
                <a:solidFill>
                  <a:schemeClr val="dk1"/>
                </a:solidFill>
              </a:rPr>
              <a:t>Model </a:t>
            </a:r>
            <a:r>
              <a:rPr lang="fr-FR" sz="1400" dirty="0" smtClean="0">
                <a:solidFill>
                  <a:schemeClr val="dk1"/>
                </a:solidFill>
              </a:rPr>
              <a:t>Training</a:t>
            </a:r>
          </a:p>
          <a:p>
            <a:pPr lvl="0" indent="-317500">
              <a:buClr>
                <a:schemeClr val="accent1"/>
              </a:buClr>
              <a:buSzPts val="1400"/>
            </a:pPr>
            <a:r>
              <a:rPr lang="fr-FR" sz="1400" dirty="0" smtClean="0">
                <a:solidFill>
                  <a:schemeClr val="dk1"/>
                </a:solidFill>
              </a:rPr>
              <a:t>Model </a:t>
            </a:r>
            <a:r>
              <a:rPr lang="fr-FR" sz="1400" dirty="0" err="1" smtClean="0">
                <a:solidFill>
                  <a:schemeClr val="dk1"/>
                </a:solidFill>
              </a:rPr>
              <a:t>Saving</a:t>
            </a:r>
            <a:endParaRPr sz="1400" dirty="0">
              <a:solidFill>
                <a:schemeClr val="dk1"/>
              </a:solidFill>
            </a:endParaRPr>
          </a:p>
        </p:txBody>
      </p:sp>
      <p:sp>
        <p:nvSpPr>
          <p:cNvPr id="336" name="Google Shape;336;p41"/>
          <p:cNvSpPr txBox="1">
            <a:spLocks noGrp="1"/>
          </p:cNvSpPr>
          <p:nvPr>
            <p:ph type="subTitle" idx="4294967295"/>
          </p:nvPr>
        </p:nvSpPr>
        <p:spPr>
          <a:xfrm>
            <a:off x="3136675" y="2714225"/>
            <a:ext cx="2433300" cy="166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Char char="●"/>
            </a:pPr>
            <a:r>
              <a:rPr lang="en-US" sz="1400" dirty="0" smtClean="0">
                <a:solidFill>
                  <a:schemeClr val="dk1"/>
                </a:solidFill>
              </a:rPr>
              <a:t>Model Loading</a:t>
            </a:r>
            <a:endParaRPr sz="1400" dirty="0">
              <a:solidFill>
                <a:schemeClr val="dk1"/>
              </a:solidFill>
            </a:endParaRPr>
          </a:p>
          <a:p>
            <a:pPr lvl="0" indent="-317500">
              <a:buClr>
                <a:schemeClr val="accent1"/>
              </a:buClr>
              <a:buSzPts val="1400"/>
            </a:pPr>
            <a:r>
              <a:rPr lang="en-US" sz="1400" dirty="0" smtClean="0">
                <a:solidFill>
                  <a:schemeClr val="dk1"/>
                </a:solidFill>
              </a:rPr>
              <a:t>Manifestation</a:t>
            </a:r>
            <a:endParaRPr sz="1400" dirty="0">
              <a:solidFill>
                <a:schemeClr val="dk1"/>
              </a:solidFill>
            </a:endParaRPr>
          </a:p>
        </p:txBody>
      </p:sp>
      <p:sp>
        <p:nvSpPr>
          <p:cNvPr id="337" name="Google Shape;337;p41"/>
          <p:cNvSpPr txBox="1">
            <a:spLocks noGrp="1"/>
          </p:cNvSpPr>
          <p:nvPr>
            <p:ph type="subTitle" idx="4294967295"/>
          </p:nvPr>
        </p:nvSpPr>
        <p:spPr>
          <a:xfrm>
            <a:off x="5555475" y="2714225"/>
            <a:ext cx="2511092" cy="166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1"/>
              </a:buClr>
              <a:buSzPts val="1400"/>
              <a:buChar char="●"/>
            </a:pPr>
            <a:r>
              <a:rPr lang="en-US" sz="1400" dirty="0" smtClean="0">
                <a:solidFill>
                  <a:schemeClr val="dk1"/>
                </a:solidFill>
              </a:rPr>
              <a:t>Dialect Identification</a:t>
            </a:r>
            <a:endParaRPr sz="1400" dirty="0">
              <a:solidFill>
                <a:schemeClr val="dk1"/>
              </a:solidFill>
            </a:endParaRPr>
          </a:p>
          <a:p>
            <a:pPr marL="457200" lvl="0" indent="-317500" algn="l" rtl="0">
              <a:spcBef>
                <a:spcPts val="0"/>
              </a:spcBef>
              <a:spcAft>
                <a:spcPts val="0"/>
              </a:spcAft>
              <a:buClr>
                <a:schemeClr val="accent1"/>
              </a:buClr>
              <a:buSzPts val="1400"/>
              <a:buChar char="●"/>
            </a:pPr>
            <a:r>
              <a:rPr lang="en-US" sz="1400" dirty="0" smtClean="0">
                <a:solidFill>
                  <a:schemeClr val="dk1"/>
                </a:solidFill>
              </a:rPr>
              <a:t>Topic Classification</a:t>
            </a:r>
            <a:endParaRPr sz="1400" dirty="0">
              <a:solidFill>
                <a:schemeClr val="dk1"/>
              </a:solidFill>
            </a:endParaRPr>
          </a:p>
          <a:p>
            <a:pPr marL="457200" lvl="0" indent="-317500" algn="l" rtl="0">
              <a:spcBef>
                <a:spcPts val="0"/>
              </a:spcBef>
              <a:spcAft>
                <a:spcPts val="0"/>
              </a:spcAft>
              <a:buClr>
                <a:schemeClr val="accent1"/>
              </a:buClr>
              <a:buSzPts val="1400"/>
              <a:buChar char="●"/>
            </a:pPr>
            <a:r>
              <a:rPr lang="en" sz="1400" dirty="0" smtClean="0">
                <a:solidFill>
                  <a:schemeClr val="dk1"/>
                </a:solidFill>
              </a:rPr>
              <a:t>Sentiment Analysis</a:t>
            </a:r>
            <a:endParaRPr sz="1400" dirty="0">
              <a:solidFill>
                <a:schemeClr val="dk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404470926"/>
              </p:ext>
            </p:extLst>
          </p:nvPr>
        </p:nvGraphicFramePr>
        <p:xfrm>
          <a:off x="1800" y="4825573"/>
          <a:ext cx="4562516" cy="327851"/>
        </p:xfrm>
        <a:graphic>
          <a:graphicData uri="http://schemas.openxmlformats.org/drawingml/2006/table">
            <a:tbl>
              <a:tblPr firstRow="1" bandRow="1">
                <a:tableStyleId>{5E14FC75-FBAA-4E16-9178-3F9C18DD41D2}</a:tableStyleId>
              </a:tblPr>
              <a:tblGrid>
                <a:gridCol w="4562516">
                  <a:extLst>
                    <a:ext uri="{9D8B030D-6E8A-4147-A177-3AD203B41FA5}">
                      <a16:colId xmlns:a16="http://schemas.microsoft.com/office/drawing/2014/main" val="430539397"/>
                    </a:ext>
                  </a:extLst>
                </a:gridCol>
              </a:tblGrid>
              <a:tr h="327851">
                <a:tc>
                  <a:txBody>
                    <a:bodyPr/>
                    <a:lstStyle/>
                    <a:p>
                      <a:pPr algn="ctr"/>
                      <a:r>
                        <a:rPr lang="fr-FR" dirty="0" smtClean="0">
                          <a:latin typeface="Montserrat" panose="00000500000000000000" pitchFamily="2" charset="0"/>
                        </a:rPr>
                        <a:t>Youness</a:t>
                      </a:r>
                      <a:r>
                        <a:rPr lang="fr-FR" baseline="0" dirty="0" smtClean="0">
                          <a:latin typeface="Montserrat" panose="00000500000000000000" pitchFamily="2" charset="0"/>
                        </a:rPr>
                        <a:t> Hourri</a:t>
                      </a:r>
                      <a:endParaRPr lang="fr-FR" dirty="0">
                        <a:latin typeface="Montserrat" panose="00000500000000000000" pitchFamily="2"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421138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animEffect transition="in" filter="fade">
                                      <p:cBhvr>
                                        <p:cTn id="7" dur="500"/>
                                        <p:tgtEl>
                                          <p:spTgt spid="3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1"/>
                                        </p:tgtEl>
                                        <p:attrNameLst>
                                          <p:attrName>style.visibility</p:attrName>
                                        </p:attrNameLst>
                                      </p:cBhvr>
                                      <p:to>
                                        <p:strVal val="visible"/>
                                      </p:to>
                                    </p:set>
                                    <p:animEffect transition="in" filter="fade">
                                      <p:cBhvr>
                                        <p:cTn id="10" dur="500"/>
                                        <p:tgtEl>
                                          <p:spTgt spid="3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5">
                                            <p:txEl>
                                              <p:pRg st="0" end="0"/>
                                            </p:txEl>
                                          </p:spTgt>
                                        </p:tgtEl>
                                        <p:attrNameLst>
                                          <p:attrName>style.visibility</p:attrName>
                                        </p:attrNameLst>
                                      </p:cBhvr>
                                      <p:to>
                                        <p:strVal val="visible"/>
                                      </p:to>
                                    </p:set>
                                    <p:animEffect transition="in" filter="fade">
                                      <p:cBhvr>
                                        <p:cTn id="15" dur="500"/>
                                        <p:tgtEl>
                                          <p:spTgt spid="3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5">
                                            <p:txEl>
                                              <p:pRg st="1" end="1"/>
                                            </p:txEl>
                                          </p:spTgt>
                                        </p:tgtEl>
                                        <p:attrNameLst>
                                          <p:attrName>style.visibility</p:attrName>
                                        </p:attrNameLst>
                                      </p:cBhvr>
                                      <p:to>
                                        <p:strVal val="visible"/>
                                      </p:to>
                                    </p:set>
                                    <p:animEffect transition="in" filter="fade">
                                      <p:cBhvr>
                                        <p:cTn id="20" dur="500"/>
                                        <p:tgtEl>
                                          <p:spTgt spid="33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5">
                                            <p:txEl>
                                              <p:pRg st="2" end="2"/>
                                            </p:txEl>
                                          </p:spTgt>
                                        </p:tgtEl>
                                        <p:attrNameLst>
                                          <p:attrName>style.visibility</p:attrName>
                                        </p:attrNameLst>
                                      </p:cBhvr>
                                      <p:to>
                                        <p:strVal val="visible"/>
                                      </p:to>
                                    </p:set>
                                    <p:animEffect transition="in" filter="fade">
                                      <p:cBhvr>
                                        <p:cTn id="25" dur="500"/>
                                        <p:tgtEl>
                                          <p:spTgt spid="33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5">
                                            <p:txEl>
                                              <p:pRg st="3" end="3"/>
                                            </p:txEl>
                                          </p:spTgt>
                                        </p:tgtEl>
                                        <p:attrNameLst>
                                          <p:attrName>style.visibility</p:attrName>
                                        </p:attrNameLst>
                                      </p:cBhvr>
                                      <p:to>
                                        <p:strVal val="visible"/>
                                      </p:to>
                                    </p:set>
                                    <p:animEffect transition="in" filter="fade">
                                      <p:cBhvr>
                                        <p:cTn id="30" dur="500"/>
                                        <p:tgtEl>
                                          <p:spTgt spid="3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5">
                                            <p:txEl>
                                              <p:pRg st="4" end="4"/>
                                            </p:txEl>
                                          </p:spTgt>
                                        </p:tgtEl>
                                        <p:attrNameLst>
                                          <p:attrName>style.visibility</p:attrName>
                                        </p:attrNameLst>
                                      </p:cBhvr>
                                      <p:to>
                                        <p:strVal val="visible"/>
                                      </p:to>
                                    </p:set>
                                    <p:animEffect transition="in" filter="fade">
                                      <p:cBhvr>
                                        <p:cTn id="35" dur="500"/>
                                        <p:tgtEl>
                                          <p:spTgt spid="33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3">
                                            <p:txEl>
                                              <p:pRg st="0" end="0"/>
                                            </p:txEl>
                                          </p:spTgt>
                                        </p:tgtEl>
                                        <p:attrNameLst>
                                          <p:attrName>style.visibility</p:attrName>
                                        </p:attrNameLst>
                                      </p:cBhvr>
                                      <p:to>
                                        <p:strVal val="visible"/>
                                      </p:to>
                                    </p:set>
                                    <p:animEffect transition="in" filter="fade">
                                      <p:cBhvr>
                                        <p:cTn id="40" dur="500"/>
                                        <p:tgtEl>
                                          <p:spTgt spid="33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9"/>
                                        </p:tgtEl>
                                        <p:attrNameLst>
                                          <p:attrName>style.visibility</p:attrName>
                                        </p:attrNameLst>
                                      </p:cBhvr>
                                      <p:to>
                                        <p:strVal val="visible"/>
                                      </p:to>
                                    </p:set>
                                    <p:animEffect transition="in" filter="fade">
                                      <p:cBhvr>
                                        <p:cTn id="43" dur="500"/>
                                        <p:tgtEl>
                                          <p:spTgt spid="3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6">
                                            <p:txEl>
                                              <p:pRg st="0" end="0"/>
                                            </p:txEl>
                                          </p:spTgt>
                                        </p:tgtEl>
                                        <p:attrNameLst>
                                          <p:attrName>style.visibility</p:attrName>
                                        </p:attrNameLst>
                                      </p:cBhvr>
                                      <p:to>
                                        <p:strVal val="visible"/>
                                      </p:to>
                                    </p:set>
                                    <p:animEffect transition="in" filter="fade">
                                      <p:cBhvr>
                                        <p:cTn id="48" dur="500"/>
                                        <p:tgtEl>
                                          <p:spTgt spid="33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36">
                                            <p:txEl>
                                              <p:pRg st="1" end="1"/>
                                            </p:txEl>
                                          </p:spTgt>
                                        </p:tgtEl>
                                        <p:attrNameLst>
                                          <p:attrName>style.visibility</p:attrName>
                                        </p:attrNameLst>
                                      </p:cBhvr>
                                      <p:to>
                                        <p:strVal val="visible"/>
                                      </p:to>
                                    </p:set>
                                    <p:animEffect transition="in" filter="fade">
                                      <p:cBhvr>
                                        <p:cTn id="53" dur="500"/>
                                        <p:tgtEl>
                                          <p:spTgt spid="33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4">
                                            <p:txEl>
                                              <p:pRg st="0" end="0"/>
                                            </p:txEl>
                                          </p:spTgt>
                                        </p:tgtEl>
                                        <p:attrNameLst>
                                          <p:attrName>style.visibility</p:attrName>
                                        </p:attrNameLst>
                                      </p:cBhvr>
                                      <p:to>
                                        <p:strVal val="visible"/>
                                      </p:to>
                                    </p:set>
                                    <p:animEffect transition="in" filter="fade">
                                      <p:cBhvr>
                                        <p:cTn id="58" dur="500"/>
                                        <p:tgtEl>
                                          <p:spTgt spid="334">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8"/>
                                        </p:tgtEl>
                                        <p:attrNameLst>
                                          <p:attrName>style.visibility</p:attrName>
                                        </p:attrNameLst>
                                      </p:cBhvr>
                                      <p:to>
                                        <p:strVal val="visible"/>
                                      </p:to>
                                    </p:set>
                                    <p:animEffect transition="in" filter="fade">
                                      <p:cBhvr>
                                        <p:cTn id="61" dur="500"/>
                                        <p:tgtEl>
                                          <p:spTgt spid="3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37">
                                            <p:txEl>
                                              <p:pRg st="0" end="0"/>
                                            </p:txEl>
                                          </p:spTgt>
                                        </p:tgtEl>
                                        <p:attrNameLst>
                                          <p:attrName>style.visibility</p:attrName>
                                        </p:attrNameLst>
                                      </p:cBhvr>
                                      <p:to>
                                        <p:strVal val="visible"/>
                                      </p:to>
                                    </p:set>
                                    <p:animEffect transition="in" filter="fade">
                                      <p:cBhvr>
                                        <p:cTn id="66" dur="500"/>
                                        <p:tgtEl>
                                          <p:spTgt spid="33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37">
                                            <p:txEl>
                                              <p:pRg st="1" end="1"/>
                                            </p:txEl>
                                          </p:spTgt>
                                        </p:tgtEl>
                                        <p:attrNameLst>
                                          <p:attrName>style.visibility</p:attrName>
                                        </p:attrNameLst>
                                      </p:cBhvr>
                                      <p:to>
                                        <p:strVal val="visible"/>
                                      </p:to>
                                    </p:set>
                                    <p:animEffect transition="in" filter="fade">
                                      <p:cBhvr>
                                        <p:cTn id="71" dur="500"/>
                                        <p:tgtEl>
                                          <p:spTgt spid="337">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37">
                                            <p:txEl>
                                              <p:pRg st="2" end="2"/>
                                            </p:txEl>
                                          </p:spTgt>
                                        </p:tgtEl>
                                        <p:attrNameLst>
                                          <p:attrName>style.visibility</p:attrName>
                                        </p:attrNameLst>
                                      </p:cBhvr>
                                      <p:to>
                                        <p:strVal val="visible"/>
                                      </p:to>
                                    </p:set>
                                    <p:animEffect transition="in" filter="fade">
                                      <p:cBhvr>
                                        <p:cTn id="76" dur="500"/>
                                        <p:tgtEl>
                                          <p:spTgt spid="3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29" grpId="0" animBg="1"/>
      <p:bldP spid="331" grpId="0" animBg="1"/>
      <p:bldP spid="332" grpId="0" build="p"/>
      <p:bldP spid="333" grpId="0" build="p"/>
      <p:bldP spid="3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Used Libraries</a:t>
            </a:r>
            <a:endParaRPr dirty="0"/>
          </a:p>
        </p:txBody>
      </p:sp>
      <p:sp>
        <p:nvSpPr>
          <p:cNvPr id="236" name="Google Shape;236;p36"/>
          <p:cNvSpPr txBox="1">
            <a:spLocks noGrp="1"/>
          </p:cNvSpPr>
          <p:nvPr>
            <p:ph type="subTitle" idx="1"/>
          </p:nvPr>
        </p:nvSpPr>
        <p:spPr>
          <a:xfrm>
            <a:off x="788100" y="2390400"/>
            <a:ext cx="2261700" cy="408600"/>
          </a:xfrm>
          <a:prstGeom prst="rect">
            <a:avLst/>
          </a:prstGeom>
        </p:spPr>
        <p:txBody>
          <a:bodyPr spcFirstLastPara="1" wrap="square" lIns="91425" tIns="91425" rIns="91425" bIns="91425" anchor="t" anchorCtr="0">
            <a:noAutofit/>
          </a:bodyPr>
          <a:lstStyle/>
          <a:p>
            <a:pPr marL="0" lvl="0" indent="0">
              <a:spcAft>
                <a:spcPts val="1600"/>
              </a:spcAft>
            </a:pPr>
            <a:r>
              <a:rPr lang="fr-FR" dirty="0"/>
              <a:t>Transformers</a:t>
            </a:r>
            <a:endParaRPr dirty="0"/>
          </a:p>
        </p:txBody>
      </p:sp>
      <p:sp>
        <p:nvSpPr>
          <p:cNvPr id="237" name="Google Shape;237;p36"/>
          <p:cNvSpPr txBox="1">
            <a:spLocks noGrp="1"/>
          </p:cNvSpPr>
          <p:nvPr>
            <p:ph type="subTitle" idx="2"/>
          </p:nvPr>
        </p:nvSpPr>
        <p:spPr>
          <a:xfrm>
            <a:off x="788100" y="2765850"/>
            <a:ext cx="2261700" cy="7239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pPr>
            <a:r>
              <a:rPr lang="fr-FR" dirty="0" err="1"/>
              <a:t>T</a:t>
            </a:r>
            <a:r>
              <a:rPr lang="fr-FR" dirty="0" err="1" smtClean="0"/>
              <a:t>ext</a:t>
            </a:r>
            <a:r>
              <a:rPr lang="fr-FR" dirty="0" smtClean="0"/>
              <a:t> </a:t>
            </a:r>
            <a:r>
              <a:rPr lang="fr-FR" dirty="0"/>
              <a:t>classification, information extraction.. in over 100 </a:t>
            </a:r>
            <a:r>
              <a:rPr lang="fr-FR" dirty="0" err="1"/>
              <a:t>languages</a:t>
            </a:r>
            <a:endParaRPr dirty="0"/>
          </a:p>
        </p:txBody>
      </p:sp>
      <p:sp>
        <p:nvSpPr>
          <p:cNvPr id="238" name="Google Shape;238;p36"/>
          <p:cNvSpPr txBox="1">
            <a:spLocks noGrp="1"/>
          </p:cNvSpPr>
          <p:nvPr>
            <p:ph type="subTitle" idx="3"/>
          </p:nvPr>
        </p:nvSpPr>
        <p:spPr>
          <a:xfrm>
            <a:off x="3441150" y="23904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Pandas</a:t>
            </a:r>
            <a:endParaRPr dirty="0"/>
          </a:p>
        </p:txBody>
      </p:sp>
      <p:sp>
        <p:nvSpPr>
          <p:cNvPr id="239" name="Google Shape;239;p36"/>
          <p:cNvSpPr txBox="1">
            <a:spLocks noGrp="1"/>
          </p:cNvSpPr>
          <p:nvPr>
            <p:ph type="subTitle" idx="4"/>
          </p:nvPr>
        </p:nvSpPr>
        <p:spPr>
          <a:xfrm>
            <a:off x="3441150" y="2765850"/>
            <a:ext cx="2261700" cy="723900"/>
          </a:xfrm>
          <a:prstGeom prst="rect">
            <a:avLst/>
          </a:prstGeom>
        </p:spPr>
        <p:txBody>
          <a:bodyPr spcFirstLastPara="1" wrap="square" lIns="91425" tIns="91425" rIns="91425" bIns="91425" anchor="t" anchorCtr="0">
            <a:noAutofit/>
          </a:bodyPr>
          <a:lstStyle/>
          <a:p>
            <a:pPr marL="0" lvl="0" indent="0">
              <a:spcAft>
                <a:spcPts val="1600"/>
              </a:spcAft>
              <a:buClr>
                <a:schemeClr val="dk1"/>
              </a:buClr>
              <a:buSzPts val="1100"/>
            </a:pPr>
            <a:r>
              <a:rPr lang="en-US" dirty="0" smtClean="0"/>
              <a:t>Fast </a:t>
            </a:r>
            <a:r>
              <a:rPr lang="en-US" dirty="0"/>
              <a:t>and flexible data analysis and manipulation tool</a:t>
            </a:r>
            <a:endParaRPr dirty="0"/>
          </a:p>
        </p:txBody>
      </p:sp>
      <p:sp>
        <p:nvSpPr>
          <p:cNvPr id="240" name="Google Shape;240;p36"/>
          <p:cNvSpPr txBox="1">
            <a:spLocks noGrp="1"/>
          </p:cNvSpPr>
          <p:nvPr>
            <p:ph type="subTitle" idx="5"/>
          </p:nvPr>
        </p:nvSpPr>
        <p:spPr>
          <a:xfrm>
            <a:off x="6094200" y="2390400"/>
            <a:ext cx="2261700" cy="408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t>Sklearn</a:t>
            </a:r>
            <a:endParaRPr dirty="0"/>
          </a:p>
        </p:txBody>
      </p:sp>
      <p:sp>
        <p:nvSpPr>
          <p:cNvPr id="241" name="Google Shape;241;p36"/>
          <p:cNvSpPr txBox="1">
            <a:spLocks noGrp="1"/>
          </p:cNvSpPr>
          <p:nvPr>
            <p:ph type="subTitle" idx="6"/>
          </p:nvPr>
        </p:nvSpPr>
        <p:spPr>
          <a:xfrm>
            <a:off x="6094200" y="2765850"/>
            <a:ext cx="2261700" cy="723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 dirty="0" smtClean="0"/>
              <a:t>Train, test and validation data splitting</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715" y="1474453"/>
            <a:ext cx="992469" cy="914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000" y="1474453"/>
            <a:ext cx="685800" cy="914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762" y="1474453"/>
            <a:ext cx="1698576" cy="914400"/>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2769313044"/>
              </p:ext>
            </p:extLst>
          </p:nvPr>
        </p:nvGraphicFramePr>
        <p:xfrm>
          <a:off x="1800" y="4825573"/>
          <a:ext cx="4562516" cy="327851"/>
        </p:xfrm>
        <a:graphic>
          <a:graphicData uri="http://schemas.openxmlformats.org/drawingml/2006/table">
            <a:tbl>
              <a:tblPr firstRow="1" bandRow="1">
                <a:tableStyleId>{5E14FC75-FBAA-4E16-9178-3F9C18DD41D2}</a:tableStyleId>
              </a:tblPr>
              <a:tblGrid>
                <a:gridCol w="4562516">
                  <a:extLst>
                    <a:ext uri="{9D8B030D-6E8A-4147-A177-3AD203B41FA5}">
                      <a16:colId xmlns:a16="http://schemas.microsoft.com/office/drawing/2014/main" val="430539397"/>
                    </a:ext>
                  </a:extLst>
                </a:gridCol>
              </a:tblGrid>
              <a:tr h="327851">
                <a:tc>
                  <a:txBody>
                    <a:bodyPr/>
                    <a:lstStyle/>
                    <a:p>
                      <a:pPr algn="ctr"/>
                      <a:r>
                        <a:rPr lang="fr-FR" dirty="0" smtClean="0">
                          <a:solidFill>
                            <a:schemeClr val="bg1"/>
                          </a:solidFill>
                          <a:latin typeface="Montserrat" panose="00000500000000000000" pitchFamily="2" charset="0"/>
                        </a:rPr>
                        <a:t>Youness</a:t>
                      </a:r>
                      <a:r>
                        <a:rPr lang="fr-FR" baseline="0" dirty="0" smtClean="0">
                          <a:solidFill>
                            <a:schemeClr val="bg1"/>
                          </a:solidFill>
                          <a:latin typeface="Montserrat" panose="00000500000000000000" pitchFamily="2" charset="0"/>
                        </a:rPr>
                        <a:t> Hourri</a:t>
                      </a:r>
                      <a:endParaRPr lang="fr-FR" dirty="0">
                        <a:solidFill>
                          <a:schemeClr val="bg1"/>
                        </a:solidFill>
                        <a:latin typeface="Montserrat" panose="00000500000000000000" pitchFamily="2"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421138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6">
                                            <p:txEl>
                                              <p:pRg st="0" end="0"/>
                                            </p:txEl>
                                          </p:spTgt>
                                        </p:tgtEl>
                                        <p:attrNameLst>
                                          <p:attrName>style.visibility</p:attrName>
                                        </p:attrNameLst>
                                      </p:cBhvr>
                                      <p:to>
                                        <p:strVal val="visible"/>
                                      </p:to>
                                    </p:set>
                                    <p:animEffect transition="in" filter="fade">
                                      <p:cBhvr>
                                        <p:cTn id="12" dur="500"/>
                                        <p:tgtEl>
                                          <p:spTgt spid="2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7">
                                            <p:txEl>
                                              <p:pRg st="0" end="0"/>
                                            </p:txEl>
                                          </p:spTgt>
                                        </p:tgtEl>
                                        <p:attrNameLst>
                                          <p:attrName>style.visibility</p:attrName>
                                        </p:attrNameLst>
                                      </p:cBhvr>
                                      <p:to>
                                        <p:strVal val="visible"/>
                                      </p:to>
                                    </p:set>
                                    <p:animEffect transition="in" filter="fade">
                                      <p:cBhvr>
                                        <p:cTn id="17" dur="500"/>
                                        <p:tgtEl>
                                          <p:spTgt spid="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
                                            <p:txEl>
                                              <p:pRg st="0" end="0"/>
                                            </p:txEl>
                                          </p:spTgt>
                                        </p:tgtEl>
                                        <p:attrNameLst>
                                          <p:attrName>style.visibility</p:attrName>
                                        </p:attrNameLst>
                                      </p:cBhvr>
                                      <p:to>
                                        <p:strVal val="visible"/>
                                      </p:to>
                                    </p:set>
                                    <p:animEffect transition="in" filter="fade">
                                      <p:cBhvr>
                                        <p:cTn id="27" dur="500"/>
                                        <p:tgtEl>
                                          <p:spTgt spid="2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
                                            <p:txEl>
                                              <p:pRg st="0" end="0"/>
                                            </p:txEl>
                                          </p:spTgt>
                                        </p:tgtEl>
                                        <p:attrNameLst>
                                          <p:attrName>style.visibility</p:attrName>
                                        </p:attrNameLst>
                                      </p:cBhvr>
                                      <p:to>
                                        <p:strVal val="visible"/>
                                      </p:to>
                                    </p:set>
                                    <p:animEffect transition="in" filter="fade">
                                      <p:cBhvr>
                                        <p:cTn id="32" dur="500"/>
                                        <p:tgtEl>
                                          <p:spTgt spid="23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0">
                                            <p:txEl>
                                              <p:pRg st="0" end="0"/>
                                            </p:txEl>
                                          </p:spTgt>
                                        </p:tgtEl>
                                        <p:attrNameLst>
                                          <p:attrName>style.visibility</p:attrName>
                                        </p:attrNameLst>
                                      </p:cBhvr>
                                      <p:to>
                                        <p:strVal val="visible"/>
                                      </p:to>
                                    </p:set>
                                    <p:animEffect transition="in" filter="fade">
                                      <p:cBhvr>
                                        <p:cTn id="42" dur="500"/>
                                        <p:tgtEl>
                                          <p:spTgt spid="24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1">
                                            <p:txEl>
                                              <p:pRg st="0" end="0"/>
                                            </p:txEl>
                                          </p:spTgt>
                                        </p:tgtEl>
                                        <p:attrNameLst>
                                          <p:attrName>style.visibility</p:attrName>
                                        </p:attrNameLst>
                                      </p:cBhvr>
                                      <p:to>
                                        <p:strVal val="visible"/>
                                      </p:to>
                                    </p:set>
                                    <p:animEffect transition="in" filter="fade">
                                      <p:cBhvr>
                                        <p:cTn id="47" dur="500"/>
                                        <p:tgtEl>
                                          <p:spTgt spid="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build="p"/>
      <p:bldP spid="23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Dialect Identification</a:t>
            </a:r>
            <a:endParaRPr dirty="0"/>
          </a:p>
        </p:txBody>
      </p:sp>
      <p:graphicFrame>
        <p:nvGraphicFramePr>
          <p:cNvPr id="252" name="Google Shape;252;p37"/>
          <p:cNvGraphicFramePr/>
          <p:nvPr>
            <p:extLst>
              <p:ext uri="{D42A27DB-BD31-4B8C-83A1-F6EECF244321}">
                <p14:modId xmlns:p14="http://schemas.microsoft.com/office/powerpoint/2010/main" val="2301987202"/>
              </p:ext>
            </p:extLst>
          </p:nvPr>
        </p:nvGraphicFramePr>
        <p:xfrm>
          <a:off x="747738" y="1272078"/>
          <a:ext cx="7678262" cy="3158750"/>
        </p:xfrm>
        <a:graphic>
          <a:graphicData uri="http://schemas.openxmlformats.org/drawingml/2006/table">
            <a:tbl>
              <a:tblPr>
                <a:noFill/>
                <a:tableStyleId>{5E14FC75-FBAA-4E16-9178-3F9C18DD41D2}</a:tableStyleId>
              </a:tblPr>
              <a:tblGrid>
                <a:gridCol w="2301267">
                  <a:extLst>
                    <a:ext uri="{9D8B030D-6E8A-4147-A177-3AD203B41FA5}">
                      <a16:colId xmlns:a16="http://schemas.microsoft.com/office/drawing/2014/main" val="20000"/>
                    </a:ext>
                  </a:extLst>
                </a:gridCol>
                <a:gridCol w="1160624">
                  <a:extLst>
                    <a:ext uri="{9D8B030D-6E8A-4147-A177-3AD203B41FA5}">
                      <a16:colId xmlns:a16="http://schemas.microsoft.com/office/drawing/2014/main" val="20001"/>
                    </a:ext>
                  </a:extLst>
                </a:gridCol>
                <a:gridCol w="1405457">
                  <a:extLst>
                    <a:ext uri="{9D8B030D-6E8A-4147-A177-3AD203B41FA5}">
                      <a16:colId xmlns:a16="http://schemas.microsoft.com/office/drawing/2014/main" val="20002"/>
                    </a:ext>
                  </a:extLst>
                </a:gridCol>
                <a:gridCol w="1405457">
                  <a:extLst>
                    <a:ext uri="{9D8B030D-6E8A-4147-A177-3AD203B41FA5}">
                      <a16:colId xmlns:a16="http://schemas.microsoft.com/office/drawing/2014/main" val="20003"/>
                    </a:ext>
                  </a:extLst>
                </a:gridCol>
                <a:gridCol w="1405457">
                  <a:extLst>
                    <a:ext uri="{9D8B030D-6E8A-4147-A177-3AD203B41FA5}">
                      <a16:colId xmlns:a16="http://schemas.microsoft.com/office/drawing/2014/main" val="20004"/>
                    </a:ext>
                  </a:extLst>
                </a:gridCol>
              </a:tblGrid>
              <a:tr h="333950">
                <a:tc>
                  <a:txBody>
                    <a:bodyPr/>
                    <a:lstStyle/>
                    <a:p>
                      <a:pPr marL="0" lvl="0" indent="0" algn="ctr" rtl="0">
                        <a:spcBef>
                          <a:spcPts val="0"/>
                        </a:spcBef>
                        <a:spcAft>
                          <a:spcPts val="0"/>
                        </a:spcAft>
                        <a:buNone/>
                      </a:pPr>
                      <a:r>
                        <a:rPr lang="en" sz="1800" b="1" dirty="0" smtClean="0">
                          <a:solidFill>
                            <a:schemeClr val="tx1"/>
                          </a:solidFill>
                          <a:latin typeface="Montserrat"/>
                          <a:ea typeface="Montserrat"/>
                          <a:cs typeface="Montserrat"/>
                          <a:sym typeface="Montserrat"/>
                        </a:rPr>
                        <a:t>Model</a:t>
                      </a:r>
                      <a:endParaRPr sz="1800" b="1" dirty="0">
                        <a:solidFill>
                          <a:schemeClr val="tx1"/>
                        </a:solidFill>
                        <a:latin typeface="Montserrat"/>
                        <a:ea typeface="Montserrat"/>
                        <a:cs typeface="Montserrat"/>
                        <a:sym typeface="Montserrat"/>
                      </a:endParaRPr>
                    </a:p>
                  </a:txBody>
                  <a:tcPr marL="91425" marR="91425" marT="91425" marB="91425" anchor="ctr">
                    <a:lnL w="28575" cap="flat" cmpd="sng">
                      <a:solidFill>
                        <a:schemeClr val="accent1">
                          <a:alpha val="0"/>
                        </a:schemeClr>
                      </a:solidFill>
                      <a:prstDash val="solid"/>
                      <a:round/>
                      <a:headEnd type="none" w="sm" len="sm"/>
                      <a:tailEnd type="none" w="sm" len="sm"/>
                    </a:lnL>
                    <a:lnR w="28575" cap="flat" cmpd="sng">
                      <a:solidFill>
                        <a:schemeClr val="accen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b="1" dirty="0" smtClean="0">
                          <a:solidFill>
                            <a:schemeClr val="lt1"/>
                          </a:solidFill>
                          <a:latin typeface="Montserrat"/>
                          <a:ea typeface="Montserrat"/>
                          <a:cs typeface="Montserrat"/>
                          <a:sym typeface="Montserrat"/>
                        </a:rPr>
                        <a:t>Accuracy</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accen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dirty="0" smtClean="0">
                          <a:solidFill>
                            <a:schemeClr val="lt1"/>
                          </a:solidFill>
                          <a:latin typeface="Montserrat"/>
                          <a:ea typeface="Montserrat"/>
                          <a:cs typeface="Montserrat"/>
                          <a:sym typeface="Montserrat"/>
                        </a:rPr>
                        <a:t>F1</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FR" b="1" dirty="0" err="1" smtClean="0">
                          <a:solidFill>
                            <a:schemeClr val="lt1"/>
                          </a:solidFill>
                          <a:latin typeface="Montserrat"/>
                          <a:ea typeface="Montserrat"/>
                          <a:cs typeface="Montserrat"/>
                          <a:sym typeface="Montserrat"/>
                        </a:rPr>
                        <a:t>Precision</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b="1" dirty="0" smtClean="0">
                          <a:solidFill>
                            <a:schemeClr val="lt1"/>
                          </a:solidFill>
                          <a:latin typeface="Montserrat"/>
                          <a:ea typeface="Montserrat"/>
                          <a:cs typeface="Montserrat"/>
                          <a:sym typeface="Montserrat"/>
                        </a:rPr>
                        <a:t>Recall</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49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Stochastic</a:t>
                      </a:r>
                      <a:r>
                        <a:rPr lang="fr-FR" dirty="0" smtClean="0">
                          <a:latin typeface="Montserrat"/>
                          <a:ea typeface="Montserrat"/>
                          <a:cs typeface="Montserrat"/>
                          <a:sym typeface="Montserrat"/>
                        </a:rPr>
                        <a:t> Gradient </a:t>
                      </a:r>
                      <a:r>
                        <a:rPr lang="fr-FR" dirty="0" err="1" smtClean="0">
                          <a:latin typeface="Montserrat"/>
                          <a:ea typeface="Montserrat"/>
                          <a:cs typeface="Montserrat"/>
                          <a:sym typeface="Montserrat"/>
                        </a:rPr>
                        <a:t>Descent</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0.75</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r h="596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Logistic</a:t>
                      </a:r>
                      <a:r>
                        <a:rPr lang="fr-FR" dirty="0" smtClean="0">
                          <a:latin typeface="Montserrat"/>
                          <a:ea typeface="Montserrat"/>
                          <a:cs typeface="Montserrat"/>
                          <a:sym typeface="Montserrat"/>
                        </a:rPr>
                        <a:t> </a:t>
                      </a:r>
                      <a:r>
                        <a:rPr lang="fr-FR" dirty="0" err="1" smtClean="0">
                          <a:latin typeface="Montserrat"/>
                          <a:ea typeface="Montserrat"/>
                          <a:cs typeface="Montserrat"/>
                          <a:sym typeface="Montserrat"/>
                        </a:rPr>
                        <a:t>Regression</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0.71</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2"/>
                  </a:ext>
                </a:extLst>
              </a:tr>
              <a:tr h="549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DarijaBERT</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0.81</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fr-FR" dirty="0" smtClean="0">
                          <a:latin typeface="Montserrat"/>
                          <a:ea typeface="Montserrat"/>
                          <a:cs typeface="Montserrat"/>
                          <a:sym typeface="Montserrat"/>
                        </a:rPr>
                        <a:t>MARBERT</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0.81</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0.84</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0.84</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4"/>
                  </a:ext>
                </a:extLst>
              </a:tr>
              <a:tr h="549600">
                <a:tc>
                  <a:txBody>
                    <a:bodyPr/>
                    <a:lstStyle/>
                    <a:p>
                      <a:pPr marL="0" lvl="0" indent="0" algn="l" rtl="0">
                        <a:spcBef>
                          <a:spcPts val="0"/>
                        </a:spcBef>
                        <a:spcAft>
                          <a:spcPts val="0"/>
                        </a:spcAft>
                        <a:buNone/>
                      </a:pPr>
                      <a:r>
                        <a:rPr lang="fr-FR" b="1" dirty="0" err="1" smtClean="0">
                          <a:solidFill>
                            <a:schemeClr val="tx1"/>
                          </a:solidFill>
                          <a:latin typeface="Montserrat"/>
                          <a:ea typeface="Montserrat"/>
                          <a:cs typeface="Montserrat"/>
                          <a:sym typeface="Montserrat"/>
                        </a:rPr>
                        <a:t>DziriBERT</a:t>
                      </a:r>
                      <a:endParaRPr b="1" dirty="0">
                        <a:solidFill>
                          <a:schemeClr val="tx1"/>
                        </a:solidFill>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0.87</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0.85</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0.86</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0.87</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71294551"/>
              </p:ext>
            </p:extLst>
          </p:nvPr>
        </p:nvGraphicFramePr>
        <p:xfrm>
          <a:off x="1800" y="4825573"/>
          <a:ext cx="4562516" cy="327851"/>
        </p:xfrm>
        <a:graphic>
          <a:graphicData uri="http://schemas.openxmlformats.org/drawingml/2006/table">
            <a:tbl>
              <a:tblPr firstRow="1" bandRow="1">
                <a:tableStyleId>{5E14FC75-FBAA-4E16-9178-3F9C18DD41D2}</a:tableStyleId>
              </a:tblPr>
              <a:tblGrid>
                <a:gridCol w="4562516">
                  <a:extLst>
                    <a:ext uri="{9D8B030D-6E8A-4147-A177-3AD203B41FA5}">
                      <a16:colId xmlns:a16="http://schemas.microsoft.com/office/drawing/2014/main" val="430539397"/>
                    </a:ext>
                  </a:extLst>
                </a:gridCol>
              </a:tblGrid>
              <a:tr h="327851">
                <a:tc>
                  <a:txBody>
                    <a:bodyPr/>
                    <a:lstStyle/>
                    <a:p>
                      <a:pPr algn="ctr"/>
                      <a:r>
                        <a:rPr lang="fr-FR" dirty="0" smtClean="0">
                          <a:latin typeface="Montserrat" panose="00000500000000000000" pitchFamily="2" charset="0"/>
                        </a:rPr>
                        <a:t>Youness</a:t>
                      </a:r>
                      <a:r>
                        <a:rPr lang="fr-FR" baseline="0" dirty="0" smtClean="0">
                          <a:latin typeface="Montserrat" panose="00000500000000000000" pitchFamily="2" charset="0"/>
                        </a:rPr>
                        <a:t> Hourri</a:t>
                      </a:r>
                      <a:endParaRPr lang="fr-FR" dirty="0">
                        <a:latin typeface="Montserrat" panose="00000500000000000000" pitchFamily="2"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421138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Topic Classification</a:t>
            </a:r>
            <a:endParaRPr dirty="0"/>
          </a:p>
        </p:txBody>
      </p:sp>
      <p:graphicFrame>
        <p:nvGraphicFramePr>
          <p:cNvPr id="252" name="Google Shape;252;p37"/>
          <p:cNvGraphicFramePr/>
          <p:nvPr>
            <p:extLst>
              <p:ext uri="{D42A27DB-BD31-4B8C-83A1-F6EECF244321}">
                <p14:modId xmlns:p14="http://schemas.microsoft.com/office/powerpoint/2010/main" val="474365992"/>
              </p:ext>
            </p:extLst>
          </p:nvPr>
        </p:nvGraphicFramePr>
        <p:xfrm>
          <a:off x="747738" y="1272078"/>
          <a:ext cx="7678262" cy="3158750"/>
        </p:xfrm>
        <a:graphic>
          <a:graphicData uri="http://schemas.openxmlformats.org/drawingml/2006/table">
            <a:tbl>
              <a:tblPr>
                <a:noFill/>
                <a:tableStyleId>{5E14FC75-FBAA-4E16-9178-3F9C18DD41D2}</a:tableStyleId>
              </a:tblPr>
              <a:tblGrid>
                <a:gridCol w="2301267">
                  <a:extLst>
                    <a:ext uri="{9D8B030D-6E8A-4147-A177-3AD203B41FA5}">
                      <a16:colId xmlns:a16="http://schemas.microsoft.com/office/drawing/2014/main" val="20000"/>
                    </a:ext>
                  </a:extLst>
                </a:gridCol>
                <a:gridCol w="1160624">
                  <a:extLst>
                    <a:ext uri="{9D8B030D-6E8A-4147-A177-3AD203B41FA5}">
                      <a16:colId xmlns:a16="http://schemas.microsoft.com/office/drawing/2014/main" val="20001"/>
                    </a:ext>
                  </a:extLst>
                </a:gridCol>
                <a:gridCol w="1405457">
                  <a:extLst>
                    <a:ext uri="{9D8B030D-6E8A-4147-A177-3AD203B41FA5}">
                      <a16:colId xmlns:a16="http://schemas.microsoft.com/office/drawing/2014/main" val="20002"/>
                    </a:ext>
                  </a:extLst>
                </a:gridCol>
                <a:gridCol w="1405457">
                  <a:extLst>
                    <a:ext uri="{9D8B030D-6E8A-4147-A177-3AD203B41FA5}">
                      <a16:colId xmlns:a16="http://schemas.microsoft.com/office/drawing/2014/main" val="20003"/>
                    </a:ext>
                  </a:extLst>
                </a:gridCol>
                <a:gridCol w="1405457">
                  <a:extLst>
                    <a:ext uri="{9D8B030D-6E8A-4147-A177-3AD203B41FA5}">
                      <a16:colId xmlns:a16="http://schemas.microsoft.com/office/drawing/2014/main" val="20004"/>
                    </a:ext>
                  </a:extLst>
                </a:gridCol>
              </a:tblGrid>
              <a:tr h="333950">
                <a:tc>
                  <a:txBody>
                    <a:bodyPr/>
                    <a:lstStyle/>
                    <a:p>
                      <a:pPr marL="0" lvl="0" indent="0" algn="ctr" rtl="0">
                        <a:spcBef>
                          <a:spcPts val="0"/>
                        </a:spcBef>
                        <a:spcAft>
                          <a:spcPts val="0"/>
                        </a:spcAft>
                        <a:buNone/>
                      </a:pPr>
                      <a:r>
                        <a:rPr lang="en" sz="1800" b="1" dirty="0" smtClean="0">
                          <a:solidFill>
                            <a:schemeClr val="tx1"/>
                          </a:solidFill>
                          <a:latin typeface="Montserrat"/>
                          <a:ea typeface="Montserrat"/>
                          <a:cs typeface="Montserrat"/>
                          <a:sym typeface="Montserrat"/>
                        </a:rPr>
                        <a:t>Model</a:t>
                      </a:r>
                      <a:endParaRPr sz="1800" b="1" dirty="0">
                        <a:solidFill>
                          <a:schemeClr val="tx1"/>
                        </a:solidFill>
                        <a:latin typeface="Montserrat"/>
                        <a:ea typeface="Montserrat"/>
                        <a:cs typeface="Montserrat"/>
                        <a:sym typeface="Montserrat"/>
                      </a:endParaRPr>
                    </a:p>
                  </a:txBody>
                  <a:tcPr marL="91425" marR="91425" marT="91425" marB="91425" anchor="ctr">
                    <a:lnL w="28575" cap="flat" cmpd="sng">
                      <a:solidFill>
                        <a:schemeClr val="accent1">
                          <a:alpha val="0"/>
                        </a:schemeClr>
                      </a:solidFill>
                      <a:prstDash val="solid"/>
                      <a:round/>
                      <a:headEnd type="none" w="sm" len="sm"/>
                      <a:tailEnd type="none" w="sm" len="sm"/>
                    </a:lnL>
                    <a:lnR w="28575" cap="flat" cmpd="sng">
                      <a:solidFill>
                        <a:schemeClr val="accen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b="1" dirty="0" smtClean="0">
                          <a:solidFill>
                            <a:schemeClr val="lt1"/>
                          </a:solidFill>
                          <a:latin typeface="Montserrat"/>
                          <a:ea typeface="Montserrat"/>
                          <a:cs typeface="Montserrat"/>
                          <a:sym typeface="Montserrat"/>
                        </a:rPr>
                        <a:t>Accuracy</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accen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dirty="0" smtClean="0">
                          <a:solidFill>
                            <a:schemeClr val="lt1"/>
                          </a:solidFill>
                          <a:latin typeface="Montserrat"/>
                          <a:ea typeface="Montserrat"/>
                          <a:cs typeface="Montserrat"/>
                          <a:sym typeface="Montserrat"/>
                        </a:rPr>
                        <a:t>F1</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FR" b="1" dirty="0" err="1" smtClean="0">
                          <a:solidFill>
                            <a:schemeClr val="lt1"/>
                          </a:solidFill>
                          <a:latin typeface="Montserrat"/>
                          <a:ea typeface="Montserrat"/>
                          <a:cs typeface="Montserrat"/>
                          <a:sym typeface="Montserrat"/>
                        </a:rPr>
                        <a:t>Precision</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b="1" dirty="0" smtClean="0">
                          <a:solidFill>
                            <a:schemeClr val="lt1"/>
                          </a:solidFill>
                          <a:latin typeface="Montserrat"/>
                          <a:ea typeface="Montserrat"/>
                          <a:cs typeface="Montserrat"/>
                          <a:sym typeface="Montserrat"/>
                        </a:rPr>
                        <a:t>Recall</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49600">
                <a:tc>
                  <a:txBody>
                    <a:bodyPr/>
                    <a:lstStyle/>
                    <a:p>
                      <a:pPr marL="0" lvl="0" indent="0" algn="l" rtl="0">
                        <a:spcBef>
                          <a:spcPts val="0"/>
                        </a:spcBef>
                        <a:spcAft>
                          <a:spcPts val="0"/>
                        </a:spcAft>
                        <a:buNone/>
                      </a:pPr>
                      <a:r>
                        <a:rPr lang="fr-FR" dirty="0" smtClean="0">
                          <a:latin typeface="Montserrat"/>
                          <a:ea typeface="Montserrat"/>
                          <a:cs typeface="Montserrat"/>
                          <a:sym typeface="Montserrat"/>
                        </a:rPr>
                        <a:t>Support </a:t>
                      </a:r>
                      <a:r>
                        <a:rPr lang="fr-FR" dirty="0" err="1" smtClean="0">
                          <a:latin typeface="Montserrat"/>
                          <a:ea typeface="Montserrat"/>
                          <a:cs typeface="Montserrat"/>
                          <a:sym typeface="Montserrat"/>
                        </a:rPr>
                        <a:t>Vector</a:t>
                      </a:r>
                      <a:r>
                        <a:rPr lang="fr-FR" dirty="0" smtClean="0">
                          <a:latin typeface="Montserrat"/>
                          <a:ea typeface="Montserrat"/>
                          <a:cs typeface="Montserrat"/>
                          <a:sym typeface="Montserrat"/>
                        </a:rPr>
                        <a:t> Classification</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0.84</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0.84</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0.65</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0.45</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r h="596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Logistic</a:t>
                      </a:r>
                      <a:r>
                        <a:rPr lang="fr-FR" dirty="0" smtClean="0">
                          <a:latin typeface="Montserrat"/>
                          <a:ea typeface="Montserrat"/>
                          <a:cs typeface="Montserrat"/>
                          <a:sym typeface="Montserrat"/>
                        </a:rPr>
                        <a:t> </a:t>
                      </a:r>
                      <a:r>
                        <a:rPr lang="fr-FR" dirty="0" err="1" smtClean="0">
                          <a:latin typeface="Montserrat"/>
                          <a:ea typeface="Montserrat"/>
                          <a:cs typeface="Montserrat"/>
                          <a:sym typeface="Montserrat"/>
                        </a:rPr>
                        <a:t>Regression</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0.82</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0.59</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0.59</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2"/>
                  </a:ext>
                </a:extLst>
              </a:tr>
              <a:tr h="549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DarijaBERT</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0.87</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0.84</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0.86</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0.89</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fr-FR" dirty="0" smtClean="0">
                          <a:latin typeface="Montserrat"/>
                          <a:ea typeface="Montserrat"/>
                          <a:cs typeface="Montserrat"/>
                          <a:sym typeface="Montserrat"/>
                        </a:rPr>
                        <a:t>MARBERT</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0.87</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0.88</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0.81</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4"/>
                  </a:ext>
                </a:extLst>
              </a:tr>
              <a:tr h="549600">
                <a:tc>
                  <a:txBody>
                    <a:bodyPr/>
                    <a:lstStyle/>
                    <a:p>
                      <a:pPr marL="0" lvl="0" indent="0" algn="l" rtl="0">
                        <a:spcBef>
                          <a:spcPts val="0"/>
                        </a:spcBef>
                        <a:spcAft>
                          <a:spcPts val="0"/>
                        </a:spcAft>
                        <a:buNone/>
                      </a:pPr>
                      <a:r>
                        <a:rPr lang="fr-FR" b="1" dirty="0" err="1" smtClean="0">
                          <a:solidFill>
                            <a:schemeClr val="tx1"/>
                          </a:solidFill>
                          <a:latin typeface="Montserrat"/>
                          <a:ea typeface="Montserrat"/>
                          <a:cs typeface="Montserrat"/>
                          <a:sym typeface="Montserrat"/>
                        </a:rPr>
                        <a:t>DziriBERT</a:t>
                      </a:r>
                      <a:endParaRPr b="1" dirty="0">
                        <a:solidFill>
                          <a:schemeClr val="tx1"/>
                        </a:solidFill>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0.94</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0.93</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0.92</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0.91</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71294551"/>
              </p:ext>
            </p:extLst>
          </p:nvPr>
        </p:nvGraphicFramePr>
        <p:xfrm>
          <a:off x="1800" y="4825573"/>
          <a:ext cx="4562516" cy="327851"/>
        </p:xfrm>
        <a:graphic>
          <a:graphicData uri="http://schemas.openxmlformats.org/drawingml/2006/table">
            <a:tbl>
              <a:tblPr firstRow="1" bandRow="1">
                <a:tableStyleId>{5E14FC75-FBAA-4E16-9178-3F9C18DD41D2}</a:tableStyleId>
              </a:tblPr>
              <a:tblGrid>
                <a:gridCol w="4562516">
                  <a:extLst>
                    <a:ext uri="{9D8B030D-6E8A-4147-A177-3AD203B41FA5}">
                      <a16:colId xmlns:a16="http://schemas.microsoft.com/office/drawing/2014/main" val="430539397"/>
                    </a:ext>
                  </a:extLst>
                </a:gridCol>
              </a:tblGrid>
              <a:tr h="327851">
                <a:tc>
                  <a:txBody>
                    <a:bodyPr/>
                    <a:lstStyle/>
                    <a:p>
                      <a:pPr algn="ctr"/>
                      <a:r>
                        <a:rPr lang="fr-FR" dirty="0" smtClean="0">
                          <a:latin typeface="Montserrat" panose="00000500000000000000" pitchFamily="2" charset="0"/>
                        </a:rPr>
                        <a:t>Youness</a:t>
                      </a:r>
                      <a:r>
                        <a:rPr lang="fr-FR" baseline="0" dirty="0" smtClean="0">
                          <a:latin typeface="Montserrat" panose="00000500000000000000" pitchFamily="2" charset="0"/>
                        </a:rPr>
                        <a:t> Hourri</a:t>
                      </a:r>
                      <a:endParaRPr lang="fr-FR" dirty="0">
                        <a:latin typeface="Montserrat" panose="00000500000000000000" pitchFamily="2"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42113841"/>
                  </a:ext>
                </a:extLst>
              </a:tr>
            </a:tbl>
          </a:graphicData>
        </a:graphic>
      </p:graphicFrame>
    </p:spTree>
    <p:extLst>
      <p:ext uri="{BB962C8B-B14F-4D97-AF65-F5344CB8AC3E}">
        <p14:creationId xmlns:p14="http://schemas.microsoft.com/office/powerpoint/2010/main" val="30962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717800" y="383175"/>
            <a:ext cx="7708200" cy="6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Sentiment Analysis</a:t>
            </a:r>
            <a:endParaRPr dirty="0"/>
          </a:p>
        </p:txBody>
      </p:sp>
      <p:graphicFrame>
        <p:nvGraphicFramePr>
          <p:cNvPr id="252" name="Google Shape;252;p37"/>
          <p:cNvGraphicFramePr/>
          <p:nvPr>
            <p:extLst>
              <p:ext uri="{D42A27DB-BD31-4B8C-83A1-F6EECF244321}">
                <p14:modId xmlns:p14="http://schemas.microsoft.com/office/powerpoint/2010/main" val="2827666644"/>
              </p:ext>
            </p:extLst>
          </p:nvPr>
        </p:nvGraphicFramePr>
        <p:xfrm>
          <a:off x="747738" y="1272078"/>
          <a:ext cx="7678262" cy="3098780"/>
        </p:xfrm>
        <a:graphic>
          <a:graphicData uri="http://schemas.openxmlformats.org/drawingml/2006/table">
            <a:tbl>
              <a:tblPr>
                <a:noFill/>
                <a:tableStyleId>{5E14FC75-FBAA-4E16-9178-3F9C18DD41D2}</a:tableStyleId>
              </a:tblPr>
              <a:tblGrid>
                <a:gridCol w="2301267">
                  <a:extLst>
                    <a:ext uri="{9D8B030D-6E8A-4147-A177-3AD203B41FA5}">
                      <a16:colId xmlns:a16="http://schemas.microsoft.com/office/drawing/2014/main" val="20000"/>
                    </a:ext>
                  </a:extLst>
                </a:gridCol>
                <a:gridCol w="1160624">
                  <a:extLst>
                    <a:ext uri="{9D8B030D-6E8A-4147-A177-3AD203B41FA5}">
                      <a16:colId xmlns:a16="http://schemas.microsoft.com/office/drawing/2014/main" val="20001"/>
                    </a:ext>
                  </a:extLst>
                </a:gridCol>
                <a:gridCol w="1405457">
                  <a:extLst>
                    <a:ext uri="{9D8B030D-6E8A-4147-A177-3AD203B41FA5}">
                      <a16:colId xmlns:a16="http://schemas.microsoft.com/office/drawing/2014/main" val="20002"/>
                    </a:ext>
                  </a:extLst>
                </a:gridCol>
                <a:gridCol w="1405457">
                  <a:extLst>
                    <a:ext uri="{9D8B030D-6E8A-4147-A177-3AD203B41FA5}">
                      <a16:colId xmlns:a16="http://schemas.microsoft.com/office/drawing/2014/main" val="20003"/>
                    </a:ext>
                  </a:extLst>
                </a:gridCol>
                <a:gridCol w="1405457">
                  <a:extLst>
                    <a:ext uri="{9D8B030D-6E8A-4147-A177-3AD203B41FA5}">
                      <a16:colId xmlns:a16="http://schemas.microsoft.com/office/drawing/2014/main" val="20004"/>
                    </a:ext>
                  </a:extLst>
                </a:gridCol>
              </a:tblGrid>
              <a:tr h="333950">
                <a:tc>
                  <a:txBody>
                    <a:bodyPr/>
                    <a:lstStyle/>
                    <a:p>
                      <a:pPr marL="0" lvl="0" indent="0" algn="ctr" rtl="0">
                        <a:spcBef>
                          <a:spcPts val="0"/>
                        </a:spcBef>
                        <a:spcAft>
                          <a:spcPts val="0"/>
                        </a:spcAft>
                        <a:buNone/>
                      </a:pPr>
                      <a:r>
                        <a:rPr lang="en" sz="1800" b="1" dirty="0" smtClean="0">
                          <a:solidFill>
                            <a:schemeClr val="tx1"/>
                          </a:solidFill>
                          <a:latin typeface="Montserrat"/>
                          <a:ea typeface="Montserrat"/>
                          <a:cs typeface="Montserrat"/>
                          <a:sym typeface="Montserrat"/>
                        </a:rPr>
                        <a:t>Model</a:t>
                      </a:r>
                      <a:endParaRPr sz="1800" b="1" dirty="0">
                        <a:solidFill>
                          <a:schemeClr val="tx1"/>
                        </a:solidFill>
                        <a:latin typeface="Montserrat"/>
                        <a:ea typeface="Montserrat"/>
                        <a:cs typeface="Montserrat"/>
                        <a:sym typeface="Montserrat"/>
                      </a:endParaRPr>
                    </a:p>
                  </a:txBody>
                  <a:tcPr marL="91425" marR="91425" marT="91425" marB="91425" anchor="ctr">
                    <a:lnL w="28575" cap="flat" cmpd="sng">
                      <a:solidFill>
                        <a:schemeClr val="accent1">
                          <a:alpha val="0"/>
                        </a:schemeClr>
                      </a:solidFill>
                      <a:prstDash val="solid"/>
                      <a:round/>
                      <a:headEnd type="none" w="sm" len="sm"/>
                      <a:tailEnd type="none" w="sm" len="sm"/>
                    </a:lnL>
                    <a:lnR w="28575" cap="flat" cmpd="sng">
                      <a:solidFill>
                        <a:schemeClr val="accen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b="1" dirty="0" smtClean="0">
                          <a:solidFill>
                            <a:schemeClr val="lt1"/>
                          </a:solidFill>
                          <a:latin typeface="Montserrat"/>
                          <a:ea typeface="Montserrat"/>
                          <a:cs typeface="Montserrat"/>
                          <a:sym typeface="Montserrat"/>
                        </a:rPr>
                        <a:t>Accuracy</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accen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dirty="0" smtClean="0">
                          <a:solidFill>
                            <a:schemeClr val="lt1"/>
                          </a:solidFill>
                          <a:latin typeface="Montserrat"/>
                          <a:ea typeface="Montserrat"/>
                          <a:cs typeface="Montserrat"/>
                          <a:sym typeface="Montserrat"/>
                        </a:rPr>
                        <a:t>F1</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fr-FR" b="1" dirty="0" err="1" smtClean="0">
                          <a:solidFill>
                            <a:schemeClr val="lt1"/>
                          </a:solidFill>
                          <a:latin typeface="Montserrat"/>
                          <a:ea typeface="Montserrat"/>
                          <a:cs typeface="Montserrat"/>
                          <a:sym typeface="Montserrat"/>
                        </a:rPr>
                        <a:t>Precision</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b="1" dirty="0" smtClean="0">
                          <a:solidFill>
                            <a:schemeClr val="lt1"/>
                          </a:solidFill>
                          <a:latin typeface="Montserrat"/>
                          <a:ea typeface="Montserrat"/>
                          <a:cs typeface="Montserrat"/>
                          <a:sym typeface="Montserrat"/>
                        </a:rPr>
                        <a:t>Recall</a:t>
                      </a:r>
                      <a:endParaRPr b="1"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alpha val="0"/>
                        </a:schemeClr>
                      </a:solidFill>
                      <a:prstDash val="solid"/>
                      <a:round/>
                      <a:headEnd type="none" w="sm" len="sm"/>
                      <a:tailEnd type="none" w="sm" len="sm"/>
                    </a:lnL>
                    <a:lnR w="28575" cap="flat" cmpd="sng">
                      <a:solidFill>
                        <a:schemeClr val="lt1">
                          <a:alpha val="0"/>
                        </a:schemeClr>
                      </a:solidFill>
                      <a:prstDash val="solid"/>
                      <a:round/>
                      <a:headEnd type="none" w="sm" len="sm"/>
                      <a:tailEnd type="none" w="sm" len="sm"/>
                    </a:lnR>
                    <a:lnT w="28575" cap="flat" cmpd="sng">
                      <a:solidFill>
                        <a:schemeClr val="accent1">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49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Logistic</a:t>
                      </a:r>
                      <a:r>
                        <a:rPr lang="fr-FR" dirty="0" smtClean="0">
                          <a:latin typeface="Montserrat"/>
                          <a:ea typeface="Montserrat"/>
                          <a:cs typeface="Montserrat"/>
                          <a:sym typeface="Montserrat"/>
                        </a:rPr>
                        <a:t> </a:t>
                      </a:r>
                      <a:r>
                        <a:rPr lang="fr-FR" dirty="0" err="1" smtClean="0">
                          <a:latin typeface="Montserrat"/>
                          <a:ea typeface="Montserrat"/>
                          <a:cs typeface="Montserrat"/>
                          <a:sym typeface="Montserrat"/>
                        </a:rPr>
                        <a:t>Regression</a:t>
                      </a:r>
                      <a:endParaRPr lang="fr-F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0.76</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0.75</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0.74</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r h="596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Naive</a:t>
                      </a:r>
                      <a:r>
                        <a:rPr lang="fr-FR" dirty="0" smtClean="0">
                          <a:latin typeface="Montserrat"/>
                          <a:ea typeface="Montserrat"/>
                          <a:cs typeface="Montserrat"/>
                          <a:sym typeface="Montserrat"/>
                        </a:rPr>
                        <a:t> bayes</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0.67</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0.75</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0.64</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2"/>
                  </a:ext>
                </a:extLst>
              </a:tr>
              <a:tr h="549600">
                <a:tc>
                  <a:txBody>
                    <a:bodyPr/>
                    <a:lstStyle/>
                    <a:p>
                      <a:pPr marL="0" lvl="0" indent="0" algn="l" rtl="0">
                        <a:spcBef>
                          <a:spcPts val="0"/>
                        </a:spcBef>
                        <a:spcAft>
                          <a:spcPts val="0"/>
                        </a:spcAft>
                        <a:buNone/>
                      </a:pPr>
                      <a:r>
                        <a:rPr lang="fr-FR" dirty="0" err="1" smtClean="0">
                          <a:latin typeface="Montserrat"/>
                          <a:ea typeface="Montserrat"/>
                          <a:cs typeface="Montserrat"/>
                          <a:sym typeface="Montserrat"/>
                        </a:rPr>
                        <a:t>DarijaBERT</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0.86</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0.83</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0.81</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0.87</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fr-FR" dirty="0" smtClean="0">
                          <a:latin typeface="Montserrat"/>
                          <a:ea typeface="Montserrat"/>
                          <a:cs typeface="Montserrat"/>
                          <a:sym typeface="Montserrat"/>
                        </a:rPr>
                        <a:t>MARBERT</a:t>
                      </a:r>
                      <a:endParaRPr dirty="0">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0.80</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0.79</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0.81</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latin typeface="Montserrat" panose="00000500000000000000" pitchFamily="2" charset="0"/>
                        </a:rPr>
                        <a:t>0.79</a:t>
                      </a:r>
                      <a:endParaRPr dirty="0">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4"/>
                  </a:ext>
                </a:extLst>
              </a:tr>
              <a:tr h="549600">
                <a:tc>
                  <a:txBody>
                    <a:bodyPr/>
                    <a:lstStyle/>
                    <a:p>
                      <a:pPr marL="0" lvl="0" indent="0" algn="l" rtl="0">
                        <a:spcBef>
                          <a:spcPts val="0"/>
                        </a:spcBef>
                        <a:spcAft>
                          <a:spcPts val="0"/>
                        </a:spcAft>
                        <a:buNone/>
                      </a:pPr>
                      <a:r>
                        <a:rPr lang="fr-FR" b="1" dirty="0" err="1" smtClean="0">
                          <a:solidFill>
                            <a:schemeClr val="tx1"/>
                          </a:solidFill>
                          <a:latin typeface="Montserrat"/>
                          <a:ea typeface="Montserrat"/>
                          <a:cs typeface="Montserrat"/>
                          <a:sym typeface="Montserrat"/>
                        </a:rPr>
                        <a:t>DziriBERT</a:t>
                      </a:r>
                      <a:endParaRPr b="1" dirty="0">
                        <a:solidFill>
                          <a:schemeClr val="tx1"/>
                        </a:solidFill>
                        <a:latin typeface="Montserrat"/>
                        <a:ea typeface="Montserrat"/>
                        <a:cs typeface="Montserrat"/>
                        <a:sym typeface="Montserrat"/>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0.90</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0.89</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0.92</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b="1" dirty="0" smtClean="0">
                          <a:solidFill>
                            <a:schemeClr val="tx1"/>
                          </a:solidFill>
                          <a:latin typeface="Montserrat" panose="00000500000000000000" pitchFamily="2" charset="0"/>
                        </a:rPr>
                        <a:t>0.89</a:t>
                      </a:r>
                      <a:endParaRPr b="1" dirty="0">
                        <a:solidFill>
                          <a:schemeClr val="tx1"/>
                        </a:solidFill>
                        <a:latin typeface="Montserrat" panose="00000500000000000000" pitchFamily="2" charset="0"/>
                      </a:endParaRPr>
                    </a:p>
                  </a:txBody>
                  <a:tcPr marL="91425" marR="91425" marT="91425" marB="91425">
                    <a:lnL w="28575" cap="flat" cmpd="sng">
                      <a:solidFill>
                        <a:schemeClr val="dk2">
                          <a:alpha val="0"/>
                        </a:schemeClr>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71294551"/>
              </p:ext>
            </p:extLst>
          </p:nvPr>
        </p:nvGraphicFramePr>
        <p:xfrm>
          <a:off x="1800" y="4825573"/>
          <a:ext cx="4562516" cy="327851"/>
        </p:xfrm>
        <a:graphic>
          <a:graphicData uri="http://schemas.openxmlformats.org/drawingml/2006/table">
            <a:tbl>
              <a:tblPr firstRow="1" bandRow="1">
                <a:tableStyleId>{5E14FC75-FBAA-4E16-9178-3F9C18DD41D2}</a:tableStyleId>
              </a:tblPr>
              <a:tblGrid>
                <a:gridCol w="4562516">
                  <a:extLst>
                    <a:ext uri="{9D8B030D-6E8A-4147-A177-3AD203B41FA5}">
                      <a16:colId xmlns:a16="http://schemas.microsoft.com/office/drawing/2014/main" val="430539397"/>
                    </a:ext>
                  </a:extLst>
                </a:gridCol>
              </a:tblGrid>
              <a:tr h="327851">
                <a:tc>
                  <a:txBody>
                    <a:bodyPr/>
                    <a:lstStyle/>
                    <a:p>
                      <a:pPr algn="ctr"/>
                      <a:r>
                        <a:rPr lang="fr-FR" dirty="0" smtClean="0">
                          <a:latin typeface="Montserrat" panose="00000500000000000000" pitchFamily="2" charset="0"/>
                        </a:rPr>
                        <a:t>Youness</a:t>
                      </a:r>
                      <a:r>
                        <a:rPr lang="fr-FR" baseline="0" dirty="0" smtClean="0">
                          <a:latin typeface="Montserrat" panose="00000500000000000000" pitchFamily="2" charset="0"/>
                        </a:rPr>
                        <a:t> Hourri</a:t>
                      </a:r>
                      <a:endParaRPr lang="fr-FR" dirty="0">
                        <a:latin typeface="Montserrat" panose="00000500000000000000" pitchFamily="2"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942113841"/>
                  </a:ext>
                </a:extLst>
              </a:tr>
            </a:tbl>
          </a:graphicData>
        </a:graphic>
      </p:graphicFrame>
    </p:spTree>
    <p:extLst>
      <p:ext uri="{BB962C8B-B14F-4D97-AF65-F5344CB8AC3E}">
        <p14:creationId xmlns:p14="http://schemas.microsoft.com/office/powerpoint/2010/main" val="13774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1066"/>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2550673"/>
              </p:ext>
            </p:extLst>
          </p:nvPr>
        </p:nvGraphicFramePr>
        <p:xfrm>
          <a:off x="1495646" y="2155898"/>
          <a:ext cx="6096000" cy="914400"/>
        </p:xfrm>
        <a:graphic>
          <a:graphicData uri="http://schemas.openxmlformats.org/drawingml/2006/table">
            <a:tbl>
              <a:tblPr firstRow="1" bandRow="1">
                <a:tableStyleId>{5E14FC75-FBAA-4E16-9178-3F9C18DD41D2}</a:tableStyleId>
              </a:tblPr>
              <a:tblGrid>
                <a:gridCol w="6096000">
                  <a:extLst>
                    <a:ext uri="{9D8B030D-6E8A-4147-A177-3AD203B41FA5}">
                      <a16:colId xmlns:a16="http://schemas.microsoft.com/office/drawing/2014/main" val="2410233127"/>
                    </a:ext>
                  </a:extLst>
                </a:gridCol>
              </a:tblGrid>
              <a:tr h="370840">
                <a:tc>
                  <a:txBody>
                    <a:bodyPr/>
                    <a:lstStyle/>
                    <a:p>
                      <a:pPr algn="ctr"/>
                      <a:r>
                        <a:rPr lang="fr-FR" sz="5400" dirty="0" smtClean="0">
                          <a:solidFill>
                            <a:schemeClr val="bg1"/>
                          </a:solidFill>
                          <a:latin typeface="Montserrat" panose="00000500000000000000" pitchFamily="2" charset="0"/>
                        </a:rPr>
                        <a:t>FIN</a:t>
                      </a:r>
                      <a:endParaRPr lang="fr-FR" sz="5400" dirty="0">
                        <a:solidFill>
                          <a:schemeClr val="bg1"/>
                        </a:solidFill>
                        <a:latin typeface="Montserrat" panose="00000500000000000000" pitchFamily="2"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79998225"/>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Plan</a:t>
            </a:r>
            <a:endParaRPr dirty="0"/>
          </a:p>
        </p:txBody>
      </p:sp>
      <p:sp>
        <p:nvSpPr>
          <p:cNvPr id="198" name="Google Shape;198;p32"/>
          <p:cNvSpPr txBox="1">
            <a:spLocks noGrp="1"/>
          </p:cNvSpPr>
          <p:nvPr>
            <p:ph type="ctrTitle" idx="2"/>
          </p:nvPr>
        </p:nvSpPr>
        <p:spPr>
          <a:xfrm>
            <a:off x="1582378" y="1469358"/>
            <a:ext cx="2797432" cy="3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700" dirty="0"/>
              <a:t>Introduction</a:t>
            </a:r>
          </a:p>
        </p:txBody>
      </p:sp>
      <p:sp>
        <p:nvSpPr>
          <p:cNvPr id="199" name="Google Shape;199;p32"/>
          <p:cNvSpPr txBox="1">
            <a:spLocks noGrp="1"/>
          </p:cNvSpPr>
          <p:nvPr>
            <p:ph type="title" idx="3"/>
          </p:nvPr>
        </p:nvSpPr>
        <p:spPr>
          <a:xfrm>
            <a:off x="18468" y="1496050"/>
            <a:ext cx="1493400" cy="941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01" name="Google Shape;201;p32"/>
          <p:cNvSpPr txBox="1">
            <a:spLocks noGrp="1"/>
          </p:cNvSpPr>
          <p:nvPr>
            <p:ph type="ctrTitle" idx="4"/>
          </p:nvPr>
        </p:nvSpPr>
        <p:spPr>
          <a:xfrm>
            <a:off x="6077200" y="1496050"/>
            <a:ext cx="3075369" cy="3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700" dirty="0"/>
              <a:t>C</a:t>
            </a:r>
            <a:r>
              <a:rPr lang="fr-FR" sz="1700" dirty="0" smtClean="0"/>
              <a:t>ollection </a:t>
            </a:r>
            <a:r>
              <a:rPr lang="fr-FR" sz="1700" dirty="0"/>
              <a:t>de données</a:t>
            </a:r>
          </a:p>
        </p:txBody>
      </p:sp>
      <p:sp>
        <p:nvSpPr>
          <p:cNvPr id="202" name="Google Shape;202;p32"/>
          <p:cNvSpPr txBox="1">
            <a:spLocks noGrp="1"/>
          </p:cNvSpPr>
          <p:nvPr>
            <p:ph type="title" idx="5"/>
          </p:nvPr>
        </p:nvSpPr>
        <p:spPr>
          <a:xfrm>
            <a:off x="4481805" y="1496050"/>
            <a:ext cx="1493400" cy="941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204" name="Google Shape;204;p32"/>
          <p:cNvSpPr txBox="1">
            <a:spLocks noGrp="1"/>
          </p:cNvSpPr>
          <p:nvPr>
            <p:ph type="ctrTitle" idx="7"/>
          </p:nvPr>
        </p:nvSpPr>
        <p:spPr>
          <a:xfrm>
            <a:off x="1582378" y="3467532"/>
            <a:ext cx="3170591" cy="4295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700" dirty="0"/>
              <a:t>Implementation</a:t>
            </a:r>
            <a:endParaRPr lang="fr-FR" sz="1700" dirty="0"/>
          </a:p>
        </p:txBody>
      </p:sp>
      <p:sp>
        <p:nvSpPr>
          <p:cNvPr id="205" name="Google Shape;205;p32"/>
          <p:cNvSpPr txBox="1">
            <a:spLocks noGrp="1"/>
          </p:cNvSpPr>
          <p:nvPr>
            <p:ph type="title" idx="8"/>
          </p:nvPr>
        </p:nvSpPr>
        <p:spPr>
          <a:xfrm>
            <a:off x="88978" y="3426230"/>
            <a:ext cx="1493400" cy="941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12" name="Google Shape;205;p32">
            <a:extLst>
              <a:ext uri="{FF2B5EF4-FFF2-40B4-BE49-F238E27FC236}">
                <a16:creationId xmlns:a16="http://schemas.microsoft.com/office/drawing/2014/main" id="{CE531678-4D4B-09CE-81BF-3B800C408A38}"/>
              </a:ext>
            </a:extLst>
          </p:cNvPr>
          <p:cNvSpPr txBox="1">
            <a:spLocks/>
          </p:cNvSpPr>
          <p:nvPr/>
        </p:nvSpPr>
        <p:spPr>
          <a:xfrm>
            <a:off x="4752969" y="3426230"/>
            <a:ext cx="1493400" cy="941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8000"/>
              <a:buFont typeface="Montserrat"/>
              <a:buNone/>
              <a:defRPr sz="7000" b="1" i="0" u="none" strike="noStrike" cap="none">
                <a:solidFill>
                  <a:srgbClr val="4A8CFF"/>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8000"/>
              <a:buFont typeface="Fira Sans Extra Condensed Medium"/>
              <a:buNone/>
              <a:defRPr sz="80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r>
              <a:rPr lang="en" dirty="0"/>
              <a:t>04</a:t>
            </a:r>
          </a:p>
        </p:txBody>
      </p:sp>
      <p:sp>
        <p:nvSpPr>
          <p:cNvPr id="13" name="Google Shape;204;p32">
            <a:extLst>
              <a:ext uri="{FF2B5EF4-FFF2-40B4-BE49-F238E27FC236}">
                <a16:creationId xmlns:a16="http://schemas.microsoft.com/office/drawing/2014/main" id="{68C952BE-0893-EF5F-4A73-1F0CD3D3315D}"/>
              </a:ext>
            </a:extLst>
          </p:cNvPr>
          <p:cNvSpPr txBox="1">
            <a:spLocks/>
          </p:cNvSpPr>
          <p:nvPr/>
        </p:nvSpPr>
        <p:spPr>
          <a:xfrm>
            <a:off x="6316879" y="3467532"/>
            <a:ext cx="3170591" cy="4295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Montserrat"/>
              <a:buNone/>
              <a:defRPr sz="1800" b="1" i="0" u="none" strike="noStrike" cap="none">
                <a:solidFill>
                  <a:schemeClr val="accent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000"/>
              <a:buFont typeface="Montserrat"/>
              <a:buNone/>
              <a:defRPr sz="2000" b="1" i="0" u="none" strike="noStrike" cap="none">
                <a:solidFill>
                  <a:schemeClr val="dk1"/>
                </a:solidFill>
                <a:latin typeface="Montserrat"/>
                <a:ea typeface="Montserrat"/>
                <a:cs typeface="Montserrat"/>
                <a:sym typeface="Montserrat"/>
              </a:defRPr>
            </a:lvl9pPr>
          </a:lstStyle>
          <a:p>
            <a:r>
              <a:rPr lang="en-US" sz="1700" dirty="0"/>
              <a:t>  </a:t>
            </a:r>
            <a:r>
              <a:rPr lang="en-US" sz="1700" dirty="0" err="1"/>
              <a:t>R</a:t>
            </a:r>
            <a:r>
              <a:rPr lang="en-US" sz="1700" dirty="0" err="1" smtClean="0"/>
              <a:t>ésultats</a:t>
            </a:r>
            <a:endParaRPr lang="fr-FR" sz="1700" dirty="0"/>
          </a:p>
        </p:txBody>
      </p:sp>
      <p:sp>
        <p:nvSpPr>
          <p:cNvPr id="3" name="Subtitle 2">
            <a:extLst>
              <a:ext uri="{FF2B5EF4-FFF2-40B4-BE49-F238E27FC236}">
                <a16:creationId xmlns:a16="http://schemas.microsoft.com/office/drawing/2014/main" id="{48374F75-6CD6-9363-1B64-B3F7423E8777}"/>
              </a:ext>
            </a:extLst>
          </p:cNvPr>
          <p:cNvSpPr>
            <a:spLocks noGrp="1"/>
          </p:cNvSpPr>
          <p:nvPr>
            <p:ph type="subTitle" idx="1"/>
          </p:nvPr>
        </p:nvSpPr>
        <p:spPr>
          <a:xfrm>
            <a:off x="1613863" y="1827853"/>
            <a:ext cx="2150400" cy="767700"/>
          </a:xfrm>
        </p:spPr>
        <p:txBody>
          <a:bodyPr/>
          <a:lstStyle/>
          <a:p>
            <a:r>
              <a:rPr lang="en-US" dirty="0"/>
              <a:t>-NLP </a:t>
            </a:r>
          </a:p>
          <a:p>
            <a:endParaRPr lang="en-US" dirty="0"/>
          </a:p>
          <a:p>
            <a:r>
              <a:rPr lang="en-US" dirty="0"/>
              <a:t>-BERT</a:t>
            </a:r>
          </a:p>
        </p:txBody>
      </p:sp>
    </p:spTree>
    <p:extLst>
      <p:ext uri="{BB962C8B-B14F-4D97-AF65-F5344CB8AC3E}">
        <p14:creationId xmlns:p14="http://schemas.microsoft.com/office/powerpoint/2010/main" val="413244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4418481" y="2226113"/>
            <a:ext cx="4462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4800" dirty="0"/>
              <a:t>Introduction</a:t>
            </a:r>
          </a:p>
        </p:txBody>
      </p:sp>
      <p:sp>
        <p:nvSpPr>
          <p:cNvPr id="224" name="Google Shape;224;p34"/>
          <p:cNvSpPr txBox="1">
            <a:spLocks noGrp="1"/>
          </p:cNvSpPr>
          <p:nvPr>
            <p:ph type="title" idx="2"/>
          </p:nvPr>
        </p:nvSpPr>
        <p:spPr>
          <a:xfrm>
            <a:off x="3968350" y="1505213"/>
            <a:ext cx="4462500" cy="1141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a:t>
            </a:r>
            <a:endParaRPr dirty="0"/>
          </a:p>
        </p:txBody>
      </p:sp>
      <p:sp>
        <p:nvSpPr>
          <p:cNvPr id="7" name="ZoneTexte 6">
            <a:extLst>
              <a:ext uri="{FF2B5EF4-FFF2-40B4-BE49-F238E27FC236}">
                <a16:creationId xmlns:a16="http://schemas.microsoft.com/office/drawing/2014/main" id="{B58EFB5D-87D6-489E-B78A-9A85532873F1}"/>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3012861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4F75D-385A-4F8C-898F-02EA6E19BABC}"/>
              </a:ext>
            </a:extLst>
          </p:cNvPr>
          <p:cNvSpPr>
            <a:spLocks noGrp="1"/>
          </p:cNvSpPr>
          <p:nvPr>
            <p:ph type="title"/>
          </p:nvPr>
        </p:nvSpPr>
        <p:spPr/>
        <p:txBody>
          <a:bodyPr/>
          <a:lstStyle/>
          <a:p>
            <a:r>
              <a:rPr lang="fr-FR" dirty="0"/>
              <a:t>NLP</a:t>
            </a:r>
          </a:p>
        </p:txBody>
      </p:sp>
      <p:sp>
        <p:nvSpPr>
          <p:cNvPr id="4" name="Google Shape;230;p35">
            <a:extLst>
              <a:ext uri="{FF2B5EF4-FFF2-40B4-BE49-F238E27FC236}">
                <a16:creationId xmlns:a16="http://schemas.microsoft.com/office/drawing/2014/main" id="{AEA9DAB9-DB7D-4FD6-946B-72E3D74C7047}"/>
              </a:ext>
            </a:extLst>
          </p:cNvPr>
          <p:cNvSpPr txBox="1">
            <a:spLocks/>
          </p:cNvSpPr>
          <p:nvPr/>
        </p:nvSpPr>
        <p:spPr>
          <a:xfrm>
            <a:off x="570842" y="1703943"/>
            <a:ext cx="7311775" cy="10310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fr-FR" b="1" i="0" dirty="0">
                <a:solidFill>
                  <a:srgbClr val="202122"/>
                </a:solidFill>
                <a:effectLst/>
                <a:latin typeface="Montserrat" panose="00000500000000000000" pitchFamily="2" charset="0"/>
              </a:rPr>
              <a:t>Le traitement du langage naturel, ou NLP, est le sous-domaine de l'IA qui vise à permettre aux ordinateurs de comprendre et de traiter les langages humains.</a:t>
            </a:r>
            <a:endParaRPr lang="ar-MA" dirty="0">
              <a:latin typeface="Montserrat" panose="00000500000000000000" pitchFamily="2" charset="0"/>
              <a:sym typeface="Wingdings" panose="05000000000000000000" pitchFamily="2" charset="2"/>
            </a:endParaRPr>
          </a:p>
        </p:txBody>
      </p:sp>
      <p:sp>
        <p:nvSpPr>
          <p:cNvPr id="8" name="ZoneTexte 6">
            <a:extLst>
              <a:ext uri="{FF2B5EF4-FFF2-40B4-BE49-F238E27FC236}">
                <a16:creationId xmlns:a16="http://schemas.microsoft.com/office/drawing/2014/main" id="{2576BB41-A616-FA6D-EA16-840C259D855D}"/>
              </a:ext>
            </a:extLst>
          </p:cNvPr>
          <p:cNvSpPr txBox="1"/>
          <p:nvPr/>
        </p:nvSpPr>
        <p:spPr>
          <a:xfrm>
            <a:off x="6769636" y="4629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661146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1813275" y="151587"/>
            <a:ext cx="4055400" cy="723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sz="2800" dirty="0">
                <a:solidFill>
                  <a:schemeClr val="accent1"/>
                </a:solidFill>
              </a:rPr>
              <a:t>BERT</a:t>
            </a:r>
            <a:endParaRPr lang="fr-FR" dirty="0">
              <a:solidFill>
                <a:schemeClr val="accent1"/>
              </a:solidFill>
            </a:endParaRPr>
          </a:p>
        </p:txBody>
      </p:sp>
      <p:pic>
        <p:nvPicPr>
          <p:cNvPr id="1026" name="Picture 2">
            <a:extLst>
              <a:ext uri="{FF2B5EF4-FFF2-40B4-BE49-F238E27FC236}">
                <a16:creationId xmlns:a16="http://schemas.microsoft.com/office/drawing/2014/main" id="{0926C7D0-1361-BF59-A489-901475F92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153" y="31394"/>
            <a:ext cx="983011" cy="96338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30;p35">
            <a:extLst>
              <a:ext uri="{FF2B5EF4-FFF2-40B4-BE49-F238E27FC236}">
                <a16:creationId xmlns:a16="http://schemas.microsoft.com/office/drawing/2014/main" id="{C7A861B9-CF0B-830E-A90E-225B28C6332F}"/>
              </a:ext>
            </a:extLst>
          </p:cNvPr>
          <p:cNvSpPr txBox="1">
            <a:spLocks/>
          </p:cNvSpPr>
          <p:nvPr/>
        </p:nvSpPr>
        <p:spPr>
          <a:xfrm>
            <a:off x="2544300" y="2307620"/>
            <a:ext cx="6388864" cy="150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lgn="l">
              <a:buSzPts val="1100"/>
              <a:buFont typeface="Arial"/>
              <a:buNone/>
            </a:pPr>
            <a:r>
              <a:rPr lang="fr-FR" sz="1800" b="0" i="0" u="none" strike="noStrike" dirty="0">
                <a:solidFill>
                  <a:schemeClr val="tx1"/>
                </a:solidFill>
                <a:effectLst/>
                <a:latin typeface="Arial" panose="020B0604020202020204" pitchFamily="34" charset="0"/>
              </a:rPr>
              <a:t>BERT ou encore </a:t>
            </a:r>
            <a:r>
              <a:rPr lang="fr-FR" sz="1800" b="0" i="0" u="none" strike="noStrike" dirty="0" err="1">
                <a:solidFill>
                  <a:schemeClr val="tx1"/>
                </a:solidFill>
                <a:effectLst/>
                <a:latin typeface="Arial" panose="020B0604020202020204" pitchFamily="34" charset="0"/>
              </a:rPr>
              <a:t>Bidirectional</a:t>
            </a:r>
            <a:r>
              <a:rPr lang="fr-FR" sz="1800" b="0" i="0" u="none" strike="noStrike" dirty="0">
                <a:solidFill>
                  <a:schemeClr val="tx1"/>
                </a:solidFill>
                <a:effectLst/>
                <a:latin typeface="Arial" panose="020B0604020202020204" pitchFamily="34" charset="0"/>
              </a:rPr>
              <a:t> Encoder </a:t>
            </a:r>
            <a:r>
              <a:rPr lang="fr-FR" sz="1800" b="0" i="0" u="none" strike="noStrike" dirty="0" err="1">
                <a:solidFill>
                  <a:schemeClr val="tx1"/>
                </a:solidFill>
                <a:effectLst/>
                <a:latin typeface="Arial" panose="020B0604020202020204" pitchFamily="34" charset="0"/>
              </a:rPr>
              <a:t>Representations</a:t>
            </a:r>
            <a:r>
              <a:rPr lang="fr-FR" sz="1800" b="0" i="0" u="none" strike="noStrike" dirty="0">
                <a:solidFill>
                  <a:schemeClr val="tx1"/>
                </a:solidFill>
                <a:effectLst/>
                <a:latin typeface="Arial" panose="020B0604020202020204" pitchFamily="34" charset="0"/>
              </a:rPr>
              <a:t> </a:t>
            </a:r>
            <a:r>
              <a:rPr lang="fr-FR" sz="1800" b="0" i="0" u="none" strike="noStrike" dirty="0" err="1">
                <a:solidFill>
                  <a:schemeClr val="tx1"/>
                </a:solidFill>
                <a:effectLst/>
                <a:latin typeface="Arial" panose="020B0604020202020204" pitchFamily="34" charset="0"/>
              </a:rPr>
              <a:t>from</a:t>
            </a:r>
            <a:r>
              <a:rPr lang="fr-FR" sz="1800" b="0" i="0" u="none" strike="noStrike" dirty="0">
                <a:solidFill>
                  <a:schemeClr val="tx1"/>
                </a:solidFill>
                <a:effectLst/>
                <a:latin typeface="Arial" panose="020B0604020202020204" pitchFamily="34" charset="0"/>
              </a:rPr>
              <a:t> Transformers est un modèle de représentation de textes écrit en langage naturel. La représentation faite par BERT à la particularité d’être contextuelle</a:t>
            </a:r>
            <a:endParaRPr lang="en-US" dirty="0">
              <a:solidFill>
                <a:schemeClr val="tx1"/>
              </a:solidFill>
            </a:endParaRPr>
          </a:p>
        </p:txBody>
      </p:sp>
      <p:sp>
        <p:nvSpPr>
          <p:cNvPr id="13" name="ZoneTexte 6">
            <a:extLst>
              <a:ext uri="{FF2B5EF4-FFF2-40B4-BE49-F238E27FC236}">
                <a16:creationId xmlns:a16="http://schemas.microsoft.com/office/drawing/2014/main" id="{3C026144-B8C2-2DC1-1BC9-E0E6393911F0}"/>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2929926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1813275" y="151587"/>
            <a:ext cx="4055400" cy="723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sz="2800" dirty="0">
                <a:solidFill>
                  <a:schemeClr val="accent1"/>
                </a:solidFill>
              </a:rPr>
              <a:t>BERT</a:t>
            </a:r>
            <a:endParaRPr lang="fr-FR" dirty="0">
              <a:solidFill>
                <a:schemeClr val="accent1"/>
              </a:solidFill>
            </a:endParaRPr>
          </a:p>
        </p:txBody>
      </p:sp>
      <p:pic>
        <p:nvPicPr>
          <p:cNvPr id="1026" name="Picture 2">
            <a:extLst>
              <a:ext uri="{FF2B5EF4-FFF2-40B4-BE49-F238E27FC236}">
                <a16:creationId xmlns:a16="http://schemas.microsoft.com/office/drawing/2014/main" id="{0926C7D0-1361-BF59-A489-901475F92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153" y="31394"/>
            <a:ext cx="983011" cy="96338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30;p35">
            <a:extLst>
              <a:ext uri="{FF2B5EF4-FFF2-40B4-BE49-F238E27FC236}">
                <a16:creationId xmlns:a16="http://schemas.microsoft.com/office/drawing/2014/main" id="{C7A861B9-CF0B-830E-A90E-225B28C6332F}"/>
              </a:ext>
            </a:extLst>
          </p:cNvPr>
          <p:cNvSpPr txBox="1">
            <a:spLocks/>
          </p:cNvSpPr>
          <p:nvPr/>
        </p:nvSpPr>
        <p:spPr>
          <a:xfrm>
            <a:off x="2544300" y="2307619"/>
            <a:ext cx="6388864" cy="1980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algn="l" rtl="0" fontAlgn="base">
              <a:spcBef>
                <a:spcPts val="0"/>
              </a:spcBef>
              <a:spcAft>
                <a:spcPts val="0"/>
              </a:spcAft>
              <a:buFont typeface="Arial" panose="020B0604020202020204" pitchFamily="34" charset="0"/>
              <a:buChar char="•"/>
            </a:pPr>
            <a:r>
              <a:rPr lang="fr-FR" sz="1800" b="0" i="0" u="none" strike="noStrike" dirty="0">
                <a:solidFill>
                  <a:schemeClr val="tx1"/>
                </a:solidFill>
                <a:effectLst/>
                <a:latin typeface="Montserrat" panose="00000500000000000000" pitchFamily="2" charset="0"/>
              </a:rPr>
              <a:t>Peut faire la traduction. </a:t>
            </a:r>
          </a:p>
          <a:p>
            <a:pPr algn="l" rtl="0" fontAlgn="base">
              <a:spcBef>
                <a:spcPts val="0"/>
              </a:spcBef>
              <a:spcAft>
                <a:spcPts val="0"/>
              </a:spcAft>
              <a:buFont typeface="Arial" panose="020B0604020202020204" pitchFamily="34" charset="0"/>
              <a:buChar char="•"/>
            </a:pPr>
            <a:r>
              <a:rPr lang="fr-FR" sz="1800" b="0" i="0" u="none" strike="noStrike" dirty="0">
                <a:solidFill>
                  <a:schemeClr val="tx1"/>
                </a:solidFill>
                <a:effectLst/>
                <a:latin typeface="Montserrat" panose="00000500000000000000" pitchFamily="2" charset="0"/>
              </a:rPr>
              <a:t>Peut comparer le sens de deux phrases pour voir si elles sont équivalentes ,</a:t>
            </a:r>
          </a:p>
          <a:p>
            <a:pPr algn="l" rtl="0" fontAlgn="base">
              <a:spcBef>
                <a:spcPts val="0"/>
              </a:spcBef>
              <a:spcAft>
                <a:spcPts val="0"/>
              </a:spcAft>
              <a:buFont typeface="Arial" panose="020B0604020202020204" pitchFamily="34" charset="0"/>
              <a:buChar char="•"/>
            </a:pPr>
            <a:r>
              <a:rPr lang="fr-FR" sz="1800" b="0" i="0" u="none" strike="noStrike" dirty="0">
                <a:solidFill>
                  <a:schemeClr val="tx1"/>
                </a:solidFill>
                <a:effectLst/>
                <a:latin typeface="Montserrat" panose="00000500000000000000" pitchFamily="2" charset="0"/>
              </a:rPr>
              <a:t> Peut générer du texte;</a:t>
            </a:r>
          </a:p>
          <a:p>
            <a:pPr algn="l" rtl="0" fontAlgn="base">
              <a:spcBef>
                <a:spcPts val="0"/>
              </a:spcBef>
              <a:spcAft>
                <a:spcPts val="0"/>
              </a:spcAft>
              <a:buFont typeface="Arial" panose="020B0604020202020204" pitchFamily="34" charset="0"/>
              <a:buChar char="•"/>
            </a:pPr>
            <a:r>
              <a:rPr lang="fr-FR" sz="1800" b="0" i="0" u="none" strike="noStrike" dirty="0">
                <a:solidFill>
                  <a:schemeClr val="tx1"/>
                </a:solidFill>
                <a:effectLst/>
                <a:latin typeface="Montserrat" panose="00000500000000000000" pitchFamily="2" charset="0"/>
              </a:rPr>
              <a:t> Peut décrire et catégoriser une image;</a:t>
            </a:r>
          </a:p>
          <a:p>
            <a:pPr algn="l" rtl="0" fontAlgn="base">
              <a:spcBef>
                <a:spcPts val="0"/>
              </a:spcBef>
              <a:spcAft>
                <a:spcPts val="0"/>
              </a:spcAft>
              <a:buFont typeface="Arial" panose="020B0604020202020204" pitchFamily="34" charset="0"/>
              <a:buChar char="•"/>
            </a:pPr>
            <a:r>
              <a:rPr lang="fr-FR" sz="1800" b="0" i="0" u="none" strike="noStrike" dirty="0">
                <a:solidFill>
                  <a:schemeClr val="tx1"/>
                </a:solidFill>
                <a:effectLst/>
                <a:latin typeface="Montserrat" panose="00000500000000000000" pitchFamily="2" charset="0"/>
              </a:rPr>
              <a:t> Donne de bons résultats même avec peu de données.</a:t>
            </a:r>
          </a:p>
          <a:p>
            <a:pPr marL="0" indent="0" algn="l">
              <a:buSzPts val="1100"/>
              <a:buFont typeface="Arial"/>
              <a:buNone/>
            </a:pPr>
            <a:endParaRPr lang="en-US" dirty="0">
              <a:solidFill>
                <a:schemeClr val="tx1"/>
              </a:solidFill>
              <a:latin typeface="Montserrat" panose="00000500000000000000" pitchFamily="2" charset="0"/>
            </a:endParaRPr>
          </a:p>
        </p:txBody>
      </p:sp>
      <p:sp>
        <p:nvSpPr>
          <p:cNvPr id="13" name="ZoneTexte 6">
            <a:extLst>
              <a:ext uri="{FF2B5EF4-FFF2-40B4-BE49-F238E27FC236}">
                <a16:creationId xmlns:a16="http://schemas.microsoft.com/office/drawing/2014/main" id="{3C026144-B8C2-2DC1-1BC9-E0E6393911F0}"/>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147195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1813275" y="151587"/>
            <a:ext cx="4055400" cy="723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FR" sz="2800" dirty="0">
                <a:solidFill>
                  <a:schemeClr val="accent1"/>
                </a:solidFill>
              </a:rPr>
              <a:t>BERT</a:t>
            </a:r>
            <a:endParaRPr lang="fr-FR" dirty="0">
              <a:solidFill>
                <a:schemeClr val="accent1"/>
              </a:solidFill>
            </a:endParaRPr>
          </a:p>
        </p:txBody>
      </p:sp>
      <p:pic>
        <p:nvPicPr>
          <p:cNvPr id="1026" name="Picture 2">
            <a:extLst>
              <a:ext uri="{FF2B5EF4-FFF2-40B4-BE49-F238E27FC236}">
                <a16:creationId xmlns:a16="http://schemas.microsoft.com/office/drawing/2014/main" id="{0926C7D0-1361-BF59-A489-901475F92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153" y="31394"/>
            <a:ext cx="983011" cy="963386"/>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30;p35">
            <a:extLst>
              <a:ext uri="{FF2B5EF4-FFF2-40B4-BE49-F238E27FC236}">
                <a16:creationId xmlns:a16="http://schemas.microsoft.com/office/drawing/2014/main" id="{C7A861B9-CF0B-830E-A90E-225B28C6332F}"/>
              </a:ext>
            </a:extLst>
          </p:cNvPr>
          <p:cNvSpPr txBox="1">
            <a:spLocks/>
          </p:cNvSpPr>
          <p:nvPr/>
        </p:nvSpPr>
        <p:spPr>
          <a:xfrm>
            <a:off x="4407272" y="3330804"/>
            <a:ext cx="4287125" cy="9568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None/>
              <a:defRPr sz="1400" b="0" i="0" u="none" strike="noStrike" cap="none">
                <a:solidFill>
                  <a:schemeClr val="dk2"/>
                </a:solidFill>
                <a:latin typeface="Montserrat"/>
                <a:ea typeface="Montserrat"/>
                <a:cs typeface="Montserrat"/>
                <a:sym typeface="Montserrat"/>
              </a:defRPr>
            </a:lvl9pPr>
          </a:lstStyle>
          <a:p>
            <a:pPr marL="0" indent="0" algn="l">
              <a:buSzPts val="1100"/>
              <a:buFont typeface="Arial"/>
              <a:buNone/>
            </a:pPr>
            <a:endParaRPr lang="en-US" dirty="0">
              <a:solidFill>
                <a:schemeClr val="tx1"/>
              </a:solidFill>
            </a:endParaRPr>
          </a:p>
        </p:txBody>
      </p:sp>
      <p:sp>
        <p:nvSpPr>
          <p:cNvPr id="13" name="ZoneTexte 6">
            <a:extLst>
              <a:ext uri="{FF2B5EF4-FFF2-40B4-BE49-F238E27FC236}">
                <a16:creationId xmlns:a16="http://schemas.microsoft.com/office/drawing/2014/main" id="{3C026144-B8C2-2DC1-1BC9-E0E6393911F0}"/>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pic>
        <p:nvPicPr>
          <p:cNvPr id="2050" name="Picture 2">
            <a:extLst>
              <a:ext uri="{FF2B5EF4-FFF2-40B4-BE49-F238E27FC236}">
                <a16:creationId xmlns:a16="http://schemas.microsoft.com/office/drawing/2014/main" id="{D2EE0D68-BF57-CC33-B696-1F663393BB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6360" y="1962498"/>
            <a:ext cx="6135907" cy="238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05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22D1D-42F6-4371-BAA3-03B8078AB5E6}"/>
              </a:ext>
            </a:extLst>
          </p:cNvPr>
          <p:cNvSpPr>
            <a:spLocks noGrp="1"/>
          </p:cNvSpPr>
          <p:nvPr>
            <p:ph type="title"/>
          </p:nvPr>
        </p:nvSpPr>
        <p:spPr>
          <a:xfrm>
            <a:off x="155643" y="1418787"/>
            <a:ext cx="7717500" cy="965184"/>
          </a:xfrm>
        </p:spPr>
        <p:txBody>
          <a:bodyPr/>
          <a:lstStyle/>
          <a:p>
            <a:pPr algn="l">
              <a:buSzPts val="1100"/>
            </a:pPr>
            <a:r>
              <a:rPr lang="fr-FR" sz="1400" b="0" dirty="0">
                <a:solidFill>
                  <a:schemeClr val="dk1"/>
                </a:solidFill>
              </a:rPr>
              <a:t>L'ensemble de données a été créé pour ce travail à partir de nombreuses sources, une simple fonction de prétraitement a été utilisée pour supprimer les liens, la ponctuation et les mots vides. Dans ce projet, nous présentons trois </a:t>
            </a:r>
            <a:r>
              <a:rPr lang="fr-FR" sz="1400" b="0" dirty="0" err="1">
                <a:solidFill>
                  <a:schemeClr val="dk1"/>
                </a:solidFill>
              </a:rPr>
              <a:t>datasets</a:t>
            </a:r>
            <a:r>
              <a:rPr lang="fr-FR" sz="1400" b="0" dirty="0">
                <a:solidFill>
                  <a:schemeClr val="dk1"/>
                </a:solidFill>
              </a:rPr>
              <a:t> principaux :</a:t>
            </a:r>
          </a:p>
        </p:txBody>
      </p:sp>
      <p:sp>
        <p:nvSpPr>
          <p:cNvPr id="7" name="Titre 1">
            <a:extLst>
              <a:ext uri="{FF2B5EF4-FFF2-40B4-BE49-F238E27FC236}">
                <a16:creationId xmlns:a16="http://schemas.microsoft.com/office/drawing/2014/main" id="{1893032D-EA78-464D-ABBA-7D77AD49ABD5}"/>
              </a:ext>
            </a:extLst>
          </p:cNvPr>
          <p:cNvSpPr txBox="1">
            <a:spLocks/>
          </p:cNvSpPr>
          <p:nvPr/>
        </p:nvSpPr>
        <p:spPr>
          <a:xfrm>
            <a:off x="164943" y="188622"/>
            <a:ext cx="7708200" cy="64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Montserrat"/>
              <a:buNone/>
              <a:defRPr sz="9200" b="1" i="0" u="none" strike="noStrike" cap="none">
                <a:solidFill>
                  <a:schemeClr val="accent3"/>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2pPr>
            <a:lvl3pPr marR="0" lvl="2"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3pPr>
            <a:lvl4pPr marR="0" lvl="3"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4pPr>
            <a:lvl5pPr marR="0" lvl="4"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5pPr>
            <a:lvl6pPr marR="0" lvl="5"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6pPr>
            <a:lvl7pPr marR="0" lvl="6"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7pPr>
            <a:lvl8pPr marR="0" lvl="7"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8pPr>
            <a:lvl9pPr marR="0" lvl="8" algn="ctr" rtl="0">
              <a:lnSpc>
                <a:spcPct val="100000"/>
              </a:lnSpc>
              <a:spcBef>
                <a:spcPts val="0"/>
              </a:spcBef>
              <a:spcAft>
                <a:spcPts val="0"/>
              </a:spcAft>
              <a:buClr>
                <a:schemeClr val="dk1"/>
              </a:buClr>
              <a:buSzPts val="12000"/>
              <a:buFont typeface="Montserrat"/>
              <a:buNone/>
              <a:defRPr sz="12000" b="1" i="0" u="none" strike="noStrike" cap="none">
                <a:solidFill>
                  <a:schemeClr val="dk1"/>
                </a:solidFill>
                <a:latin typeface="Montserrat"/>
                <a:ea typeface="Montserrat"/>
                <a:cs typeface="Montserrat"/>
                <a:sym typeface="Montserrat"/>
              </a:defRPr>
            </a:lvl9pPr>
          </a:lstStyle>
          <a:p>
            <a:pPr algn="l">
              <a:buSzPts val="2800"/>
            </a:pPr>
            <a:r>
              <a:rPr lang="fr-FR" sz="2800" dirty="0">
                <a:solidFill>
                  <a:schemeClr val="accent1"/>
                </a:solidFill>
              </a:rPr>
              <a:t>Collection de </a:t>
            </a:r>
            <a:r>
              <a:rPr lang="fr-FR" sz="2800" dirty="0" err="1">
                <a:solidFill>
                  <a:schemeClr val="accent1"/>
                </a:solidFill>
              </a:rPr>
              <a:t>donneés</a:t>
            </a:r>
            <a:r>
              <a:rPr lang="fr-FR" sz="2800" dirty="0">
                <a:solidFill>
                  <a:schemeClr val="accent1"/>
                </a:solidFill>
              </a:rPr>
              <a:t> </a:t>
            </a:r>
          </a:p>
        </p:txBody>
      </p:sp>
      <p:sp>
        <p:nvSpPr>
          <p:cNvPr id="6" name="ZoneTexte 6">
            <a:extLst>
              <a:ext uri="{FF2B5EF4-FFF2-40B4-BE49-F238E27FC236}">
                <a16:creationId xmlns:a16="http://schemas.microsoft.com/office/drawing/2014/main" id="{2BC3D5BE-8716-AB95-E4DC-14744EEDAF26}"/>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252115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C02E7-81D9-4B90-A6E8-417946AF91D4}"/>
              </a:ext>
            </a:extLst>
          </p:cNvPr>
          <p:cNvSpPr>
            <a:spLocks noGrp="1"/>
          </p:cNvSpPr>
          <p:nvPr>
            <p:ph type="title"/>
          </p:nvPr>
        </p:nvSpPr>
        <p:spPr/>
        <p:txBody>
          <a:bodyPr/>
          <a:lstStyle/>
          <a:p>
            <a:r>
              <a:rPr lang="fr-FR" dirty="0" err="1"/>
              <a:t>Dialect</a:t>
            </a:r>
            <a:r>
              <a:rPr lang="fr-FR" dirty="0"/>
              <a:t> identification</a:t>
            </a:r>
          </a:p>
        </p:txBody>
      </p:sp>
      <p:pic>
        <p:nvPicPr>
          <p:cNvPr id="4" name="Picture 3">
            <a:extLst>
              <a:ext uri="{FF2B5EF4-FFF2-40B4-BE49-F238E27FC236}">
                <a16:creationId xmlns:a16="http://schemas.microsoft.com/office/drawing/2014/main" id="{5EFB438B-B17E-1586-66D3-C9887E7C517F}"/>
              </a:ext>
            </a:extLst>
          </p:cNvPr>
          <p:cNvPicPr>
            <a:picLocks noChangeAspect="1"/>
          </p:cNvPicPr>
          <p:nvPr/>
        </p:nvPicPr>
        <p:blipFill>
          <a:blip r:embed="rId3"/>
          <a:stretch>
            <a:fillRect/>
          </a:stretch>
        </p:blipFill>
        <p:spPr>
          <a:xfrm>
            <a:off x="1600200" y="1004207"/>
            <a:ext cx="5943600" cy="3634468"/>
          </a:xfrm>
          <a:prstGeom prst="rect">
            <a:avLst/>
          </a:prstGeom>
        </p:spPr>
      </p:pic>
      <p:sp>
        <p:nvSpPr>
          <p:cNvPr id="7" name="ZoneTexte 6">
            <a:extLst>
              <a:ext uri="{FF2B5EF4-FFF2-40B4-BE49-F238E27FC236}">
                <a16:creationId xmlns:a16="http://schemas.microsoft.com/office/drawing/2014/main" id="{33771AA8-D87B-8ED1-1D57-1BD7512BA8E6}"/>
              </a:ext>
            </a:extLst>
          </p:cNvPr>
          <p:cNvSpPr txBox="1"/>
          <p:nvPr/>
        </p:nvSpPr>
        <p:spPr>
          <a:xfrm>
            <a:off x="6815739" y="4795520"/>
            <a:ext cx="1986528" cy="261610"/>
          </a:xfrm>
          <a:prstGeom prst="rect">
            <a:avLst/>
          </a:prstGeom>
          <a:noFill/>
        </p:spPr>
        <p:txBody>
          <a:bodyPr wrap="square" rtlCol="0">
            <a:spAutoFit/>
          </a:bodyPr>
          <a:lstStyle/>
          <a:p>
            <a:r>
              <a:rPr lang="en-US" sz="1100" dirty="0">
                <a:solidFill>
                  <a:schemeClr val="dk1"/>
                </a:solidFill>
                <a:latin typeface="Montserrat"/>
                <a:sym typeface="Montserrat"/>
              </a:rPr>
              <a:t>HRIBACH ELMOKHTAR</a:t>
            </a:r>
            <a:endParaRPr lang="fr-FR" sz="1100" dirty="0">
              <a:solidFill>
                <a:schemeClr val="dk1"/>
              </a:solidFill>
              <a:latin typeface="Montserrat"/>
              <a:sym typeface="Montserrat"/>
            </a:endParaRPr>
          </a:p>
        </p:txBody>
      </p:sp>
    </p:spTree>
    <p:extLst>
      <p:ext uri="{BB962C8B-B14F-4D97-AF65-F5344CB8AC3E}">
        <p14:creationId xmlns:p14="http://schemas.microsoft.com/office/powerpoint/2010/main" val="317366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852</Words>
  <Application>Microsoft Office PowerPoint</Application>
  <PresentationFormat>On-screen Show (16:9)</PresentationFormat>
  <Paragraphs>190</Paragraphs>
  <Slides>17</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Chromatica</vt:lpstr>
      <vt:lpstr>Proxima Nova</vt:lpstr>
      <vt:lpstr>Fira Sans Extra Condensed Medium</vt:lpstr>
      <vt:lpstr>Montserrat</vt:lpstr>
      <vt:lpstr>Lato</vt:lpstr>
      <vt:lpstr>Gilroy-Medium</vt:lpstr>
      <vt:lpstr>Open Sans</vt:lpstr>
      <vt:lpstr>Proxima Nova Semibold</vt:lpstr>
      <vt:lpstr>Arial</vt:lpstr>
      <vt:lpstr>Wingdings</vt:lpstr>
      <vt:lpstr>Management Consulting Toolkit by Slidesgo</vt:lpstr>
      <vt:lpstr>Slidesgo Final Pages</vt:lpstr>
      <vt:lpstr>Arabic Dialect Identification, Topic Classification and Sentiment Analysis using BERT Fine-Tuning</vt:lpstr>
      <vt:lpstr>Plan</vt:lpstr>
      <vt:lpstr>Introduction</vt:lpstr>
      <vt:lpstr>NLP</vt:lpstr>
      <vt:lpstr>BERT</vt:lpstr>
      <vt:lpstr>BERT</vt:lpstr>
      <vt:lpstr>BERT</vt:lpstr>
      <vt:lpstr>L'ensemble de données a été créé pour ce travail à partir de nombreuses sources, une simple fonction de prétraitement a été utilisée pour supprimer les liens, la ponctuation et les mots vides. Dans ce projet, nous présentons trois datasets principaux :</vt:lpstr>
      <vt:lpstr>Dialect identification</vt:lpstr>
      <vt:lpstr>Topic Classification</vt:lpstr>
      <vt:lpstr>Sentiment Anlysis</vt:lpstr>
      <vt:lpstr>Plan to Follow</vt:lpstr>
      <vt:lpstr>Used Libraries</vt:lpstr>
      <vt:lpstr>Dialect Identification</vt:lpstr>
      <vt:lpstr>Topic Classification</vt:lpstr>
      <vt:lpstr>Sentiment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plan à suivre</dc:title>
  <cp:lastModifiedBy>Youness Hourri</cp:lastModifiedBy>
  <cp:revision>30</cp:revision>
  <dcterms:modified xsi:type="dcterms:W3CDTF">2022-06-26T13:20:46Z</dcterms:modified>
</cp:coreProperties>
</file>